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68" r:id="rId5"/>
    <p:sldId id="278" r:id="rId6"/>
    <p:sldId id="258" r:id="rId7"/>
    <p:sldId id="279" r:id="rId8"/>
    <p:sldId id="259" r:id="rId9"/>
    <p:sldId id="260" r:id="rId10"/>
    <p:sldId id="261" r:id="rId11"/>
    <p:sldId id="262" r:id="rId12"/>
    <p:sldId id="263" r:id="rId13"/>
    <p:sldId id="265" r:id="rId14"/>
    <p:sldId id="264" r:id="rId15"/>
    <p:sldId id="267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8643" autoAdjust="0"/>
  </p:normalViewPr>
  <p:slideViewPr>
    <p:cSldViewPr snapToGrid="0" showGuides="1">
      <p:cViewPr>
        <p:scale>
          <a:sx n="54" d="100"/>
          <a:sy n="54" d="100"/>
        </p:scale>
        <p:origin x="1380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ECE4A-8FF2-4332-A8F9-28262B559E3F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D5DA6-2CBC-4F03-8639-EB6D6022B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083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Ano de encomendar T-shirts e Sweatshirts.</a:t>
            </a:r>
          </a:p>
          <a:p>
            <a:r>
              <a:rPr lang="pt-PT" dirty="0"/>
              <a:t>Esquema </a:t>
            </a:r>
            <a:r>
              <a:rPr lang="pt-PT" dirty="0" err="1"/>
              <a:t>autosustentável</a:t>
            </a:r>
            <a:r>
              <a:rPr lang="pt-PT" dirty="0"/>
              <a:t>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3D5DA6-2CBC-4F03-8639-EB6D6022B81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877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1118€ -&gt; </a:t>
            </a:r>
            <a:r>
              <a:rPr lang="en-GB" dirty="0" err="1"/>
              <a:t>Encomenda</a:t>
            </a:r>
            <a:r>
              <a:rPr lang="en-GB" dirty="0"/>
              <a:t> de T-shirts para 2 </a:t>
            </a:r>
            <a:r>
              <a:rPr lang="en-GB" dirty="0" err="1"/>
              <a:t>anos</a:t>
            </a:r>
            <a:r>
              <a:rPr lang="en-GB" dirty="0"/>
              <a:t>.</a:t>
            </a:r>
          </a:p>
          <a:p>
            <a:r>
              <a:rPr lang="en-GB" dirty="0"/>
              <a:t>3870€ -&gt; </a:t>
            </a:r>
            <a:r>
              <a:rPr lang="en-GB" dirty="0" err="1"/>
              <a:t>Encomenda</a:t>
            </a:r>
            <a:r>
              <a:rPr lang="en-GB" dirty="0"/>
              <a:t> de Sweats para 2 </a:t>
            </a:r>
            <a:r>
              <a:rPr lang="en-GB" dirty="0" err="1"/>
              <a:t>anos</a:t>
            </a:r>
            <a:r>
              <a:rPr lang="en-GB" dirty="0"/>
              <a:t>.</a:t>
            </a:r>
          </a:p>
          <a:p>
            <a:r>
              <a:rPr lang="en-GB" dirty="0"/>
              <a:t>200€-&gt; </a:t>
            </a:r>
            <a:r>
              <a:rPr lang="en-GB" dirty="0" err="1"/>
              <a:t>Deslocações</a:t>
            </a:r>
            <a:endParaRPr lang="en-GB" dirty="0"/>
          </a:p>
          <a:p>
            <a:r>
              <a:rPr lang="en-GB" dirty="0"/>
              <a:t>20€ -&gt; Banco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3D5DA6-2CBC-4F03-8639-EB6D6022B81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915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6925€ -&gt; campos de verão e de inverno</a:t>
            </a:r>
          </a:p>
          <a:p>
            <a:r>
              <a:rPr lang="pt-PT" dirty="0"/>
              <a:t>Subida dos preços em campo, para acompanhar a subida de preço do mercado.</a:t>
            </a:r>
          </a:p>
          <a:p>
            <a:r>
              <a:rPr lang="pt-PT" dirty="0"/>
              <a:t>300€ -&gt; vendas fora de campo (assembleias, núcleos etc.)</a:t>
            </a:r>
          </a:p>
          <a:p>
            <a:r>
              <a:rPr lang="pt-PT" dirty="0"/>
              <a:t>836€ -&gt; preço </a:t>
            </a:r>
            <a:r>
              <a:rPr lang="pt-PT" dirty="0" err="1"/>
              <a:t>CD´s</a:t>
            </a:r>
            <a:r>
              <a:rPr lang="pt-PT" dirty="0"/>
              <a:t> – investimento da </a:t>
            </a:r>
            <a:r>
              <a:rPr lang="pt-PT" dirty="0" err="1"/>
              <a:t>Camtilshop</a:t>
            </a:r>
            <a:r>
              <a:rPr lang="pt-PT" dirty="0"/>
              <a:t>, faz sentido ser cobrido pela tesouraria.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3D5DA6-2CBC-4F03-8639-EB6D6022B81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401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D584B9-FBE7-467B-9B0D-BB8759C11BE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521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D584B9-FBE7-467B-9B0D-BB8759C11BE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592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BD08C-6EBC-4061-A10D-46C7E0F98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FA7ED-E446-4809-83E7-CFE79AC0B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ABBAA-5CC1-4C34-87C5-0E757CD4A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840F-BFEB-463F-928E-FECA11D1BCF9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9FF7C-F513-4050-BAE6-430E3FF80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88855-3947-4B42-99F4-3B640D8DC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2C9C-8D2C-4F45-83F6-B65D1D302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40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20699-CAF6-48CE-B332-2272B60C6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B48652-942F-487C-AEDB-F25188A295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66BE5-742B-406D-9DA1-87DE40AEA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840F-BFEB-463F-928E-FECA11D1BCF9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5CB6C-DA02-4902-B7DA-201B8261D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DCF6C-2524-4804-954E-E6EA4B9D4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2C9C-8D2C-4F45-83F6-B65D1D302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72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0715FE-1447-4C8C-B775-6AC0480DEE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8440D0-C471-4A04-8AED-2C2075A275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3B53A-FDC2-482A-AF30-6C480EFDD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840F-BFEB-463F-928E-FECA11D1BCF9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A2646-4957-448D-BC00-812D1C4DE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A3E62-7362-45FD-B4D6-84638E4DF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2C9C-8D2C-4F45-83F6-B65D1D302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0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EE4E-64C4-4223-816E-D454C9DE6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2F12B-44C9-4FB6-9C1A-938ECF248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08644-346C-4C75-956D-23C3880E1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840F-BFEB-463F-928E-FECA11D1BCF9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E8B35-C98A-4AE8-814F-F470D77BA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AD72D-64F2-4DCF-A175-40AFBDD43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2C9C-8D2C-4F45-83F6-B65D1D302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21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69034-5AAB-4BB9-BA3B-55321A854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BFF49A-7173-4299-BDF8-0A006B41E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4A1B5-94C4-4AC1-9541-6BDC9BA43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840F-BFEB-463F-928E-FECA11D1BCF9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79B1A-1D85-4C84-A794-605544C53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FD88D-1BEA-40FE-8479-221736D8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2C9C-8D2C-4F45-83F6-B65D1D302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775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07BEE-630A-497C-8E6C-5C90A21CA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EA3A-7BDF-4E40-BD43-A6CA93ECD6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82E503-74CD-4527-8A4C-06AB77FBF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9D35B6-3215-4027-8FC6-9F7773ED0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840F-BFEB-463F-928E-FECA11D1BCF9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C59AA8-E97C-4278-8561-F883A069C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6B5C8B-ED9E-4E7E-978A-304E05F4E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2C9C-8D2C-4F45-83F6-B65D1D302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27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9F9C4-C4E3-48A4-98DB-894CF7221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9EECC4-8B84-4A82-B6FE-9A3455550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CFA0FA-4DD9-4DA5-AA4F-66B89622EB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D0F9D4-96D6-4DC7-9247-E20A0046CD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33656-4A64-4C18-9FE3-4808CCC21E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310D2A-08CC-4688-B0D7-AB524F282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840F-BFEB-463F-928E-FECA11D1BCF9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EFFB5F-00B2-4C82-9556-67D33E32F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9B4F77-0C8F-4516-97EA-3F5ACF933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2C9C-8D2C-4F45-83F6-B65D1D302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552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231DE-1B0B-49C1-AAF3-EF921A5A9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FCC591-5BDD-45AE-A18C-093CCAE3C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840F-BFEB-463F-928E-FECA11D1BCF9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5043A9-6E4F-4BF7-BB5B-43BA59B50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20BCA5-137F-4ADB-B6EA-A448D6696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2C9C-8D2C-4F45-83F6-B65D1D302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73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728183-DE2E-4A91-80A6-77E91768E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840F-BFEB-463F-928E-FECA11D1BCF9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03503D-8E9D-4B8D-9B65-390A92447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BF6334-EB79-4D12-9952-455A84FC7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2C9C-8D2C-4F45-83F6-B65D1D302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5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583AD-2882-49FE-A683-6F196DE60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BB2AF-CDE6-4FBA-A38C-BF4383908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B1E7B3-1916-4088-BD01-64B301BAD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47384E-FE1B-4E42-8EFC-EEB9AA72D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840F-BFEB-463F-928E-FECA11D1BCF9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83847-EA90-424D-9F94-8B4B0BBA7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839D71-56F5-4AE1-ACC1-8A2EEBFE5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2C9C-8D2C-4F45-83F6-B65D1D302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29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6DF28-B17E-4D41-86E8-91D592037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D98FE0-B481-41D7-9743-CBDD2838C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6252C-C24C-46D1-AAAE-A4CD86727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2125D9-49E5-4C75-A4EA-DBF85CBA9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840F-BFEB-463F-928E-FECA11D1BCF9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C21FC6-CBD3-475E-B353-0C1D0855D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E19AF7-E9BF-4112-B1B8-12E32F8A7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2C9C-8D2C-4F45-83F6-B65D1D302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84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23813F-F2D7-40A7-BDE6-777CE6433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4F053-DFC1-4C56-AAA4-E4E5BAAFA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F96AF-2D8C-4592-B8FE-C5E265B34B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D840F-BFEB-463F-928E-FECA11D1BCF9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0A81E-9686-45DE-BAAD-55A1603BFC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80B94-5C6A-4F4F-9996-CA3EC0C881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2C9C-8D2C-4F45-83F6-B65D1D302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01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FE51752A-47D8-449A-B07F-89346AFAE8DC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0"/>
                </a:moveTo>
                <a:lnTo>
                  <a:pt x="20104099" y="0"/>
                </a:lnTo>
                <a:lnTo>
                  <a:pt x="20104099" y="11308556"/>
                </a:lnTo>
                <a:lnTo>
                  <a:pt x="0" y="11308556"/>
                </a:lnTo>
                <a:lnTo>
                  <a:pt x="0" y="0"/>
                </a:lnTo>
                <a:close/>
              </a:path>
            </a:pathLst>
          </a:custGeom>
          <a:solidFill>
            <a:srgbClr val="3E8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FB74BAFA-FB07-4F1E-9E85-4AC3C0E13D9D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rgbClr val="58916A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2BCA99-C02B-47BE-A40A-D967CF6106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5200" y="393700"/>
            <a:ext cx="6146800" cy="1147762"/>
          </a:xfrm>
        </p:spPr>
        <p:txBody>
          <a:bodyPr/>
          <a:lstStyle/>
          <a:p>
            <a:r>
              <a:rPr lang="en-GB" dirty="0" err="1">
                <a:solidFill>
                  <a:schemeClr val="bg1"/>
                </a:solidFill>
                <a:latin typeface="Lato Black" panose="020F0A02020204030203" pitchFamily="34" charset="0"/>
              </a:rPr>
              <a:t>Camtilshop</a:t>
            </a:r>
            <a:endParaRPr lang="en-GB"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025718E-02B8-4538-A3C0-5FB637EB7195}"/>
              </a:ext>
            </a:extLst>
          </p:cNvPr>
          <p:cNvSpPr txBox="1">
            <a:spLocks/>
          </p:cNvSpPr>
          <p:nvPr/>
        </p:nvSpPr>
        <p:spPr>
          <a:xfrm>
            <a:off x="495300" y="5359400"/>
            <a:ext cx="6146800" cy="1147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800" dirty="0" err="1">
                <a:solidFill>
                  <a:schemeClr val="bg1"/>
                </a:solidFill>
                <a:latin typeface="Lato" panose="020F0502020204030203" pitchFamily="34" charset="0"/>
              </a:rPr>
              <a:t>Orçamento</a:t>
            </a:r>
            <a:r>
              <a:rPr lang="en-GB" sz="4800" dirty="0">
                <a:solidFill>
                  <a:schemeClr val="bg1"/>
                </a:solidFill>
                <a:latin typeface="Lato" panose="020F0502020204030203" pitchFamily="34" charset="0"/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3624890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>
            <a:extLst>
              <a:ext uri="{FF2B5EF4-FFF2-40B4-BE49-F238E27FC236}">
                <a16:creationId xmlns:a16="http://schemas.microsoft.com/office/drawing/2014/main" id="{8999AE2C-6D0E-4077-9771-2D56297FB3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6326" y="1246766"/>
            <a:ext cx="7915534" cy="44499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Receitas</a:t>
            </a:r>
            <a:r>
              <a:rPr lang="en-GB" sz="2800" spc="-50" dirty="0">
                <a:solidFill>
                  <a:srgbClr val="3E8053"/>
                </a:solidFill>
                <a:latin typeface="Lato Light" panose="020F0302020204030203" pitchFamily="34" charset="0"/>
              </a:rPr>
              <a:t> do </a:t>
            </a: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Camtilshop</a:t>
            </a:r>
            <a:endParaRPr sz="2800" spc="-55" dirty="0">
              <a:solidFill>
                <a:srgbClr val="3E8053"/>
              </a:solidFill>
              <a:latin typeface="Lato Light" panose="020F0302020204030203" pitchFamily="34" charset="0"/>
            </a:endParaRPr>
          </a:p>
        </p:txBody>
      </p:sp>
      <p:cxnSp>
        <p:nvCxnSpPr>
          <p:cNvPr id="10" name="Conexão Reta 4">
            <a:extLst>
              <a:ext uri="{FF2B5EF4-FFF2-40B4-BE49-F238E27FC236}">
                <a16:creationId xmlns:a16="http://schemas.microsoft.com/office/drawing/2014/main" id="{FA49C296-B1B3-45CB-A098-53A9D7DFE567}"/>
              </a:ext>
            </a:extLst>
          </p:cNvPr>
          <p:cNvCxnSpPr>
            <a:cxnSpLocks/>
          </p:cNvCxnSpPr>
          <p:nvPr/>
        </p:nvCxnSpPr>
        <p:spPr>
          <a:xfrm flipV="1">
            <a:off x="0" y="950167"/>
            <a:ext cx="12192000" cy="24938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5">
            <a:extLst>
              <a:ext uri="{FF2B5EF4-FFF2-40B4-BE49-F238E27FC236}">
                <a16:creationId xmlns:a16="http://schemas.microsoft.com/office/drawing/2014/main" id="{FD9A1171-F175-4FB3-95EA-6181ABF721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</a:blip>
          <a:srcRect t="61116" r="10657" b="4087"/>
          <a:stretch/>
        </p:blipFill>
        <p:spPr>
          <a:xfrm>
            <a:off x="10335986" y="389479"/>
            <a:ext cx="1856014" cy="468670"/>
          </a:xfrm>
          <a:prstGeom prst="rect">
            <a:avLst/>
          </a:prstGeom>
        </p:spPr>
      </p:pic>
      <p:sp>
        <p:nvSpPr>
          <p:cNvPr id="9" name="object 2">
            <a:extLst>
              <a:ext uri="{FF2B5EF4-FFF2-40B4-BE49-F238E27FC236}">
                <a16:creationId xmlns:a16="http://schemas.microsoft.com/office/drawing/2014/main" id="{03A4F9A8-2289-4E2A-8695-817BA4587B11}"/>
              </a:ext>
            </a:extLst>
          </p:cNvPr>
          <p:cNvSpPr txBox="1"/>
          <p:nvPr/>
        </p:nvSpPr>
        <p:spPr>
          <a:xfrm>
            <a:off x="3803426" y="2444205"/>
            <a:ext cx="4585147" cy="124521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40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Saldo</a:t>
            </a:r>
            <a:r>
              <a:rPr lang="en-GB" sz="40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</a:t>
            </a:r>
            <a:r>
              <a:rPr lang="en-GB" sz="40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Orçamentado</a:t>
            </a:r>
            <a:r>
              <a:rPr lang="en-GB" sz="40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2024</a:t>
            </a:r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99005D1A-5B12-4135-A9A9-BDBD7C485384}"/>
              </a:ext>
            </a:extLst>
          </p:cNvPr>
          <p:cNvSpPr txBox="1"/>
          <p:nvPr/>
        </p:nvSpPr>
        <p:spPr>
          <a:xfrm>
            <a:off x="3966617" y="4280708"/>
            <a:ext cx="4236719" cy="937436"/>
          </a:xfrm>
          <a:prstGeom prst="rect">
            <a:avLst/>
          </a:prstGeom>
          <a:ln>
            <a:solidFill>
              <a:srgbClr val="D8D7D7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6000" spc="-95" dirty="0">
                <a:latin typeface="Lato" panose="020F0502020204030203" pitchFamily="34" charset="0"/>
                <a:cs typeface="Verdana"/>
              </a:rPr>
              <a:t>8061€</a:t>
            </a: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C9638C12-6269-46BF-A9A6-29F93C7963E8}"/>
              </a:ext>
            </a:extLst>
          </p:cNvPr>
          <p:cNvSpPr txBox="1"/>
          <p:nvPr/>
        </p:nvSpPr>
        <p:spPr>
          <a:xfrm>
            <a:off x="623947" y="394725"/>
            <a:ext cx="4085590" cy="5065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Orçamento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1389625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xão Reta 4">
            <a:extLst>
              <a:ext uri="{FF2B5EF4-FFF2-40B4-BE49-F238E27FC236}">
                <a16:creationId xmlns:a16="http://schemas.microsoft.com/office/drawing/2014/main" id="{FA49C296-B1B3-45CB-A098-53A9D7DFE567}"/>
              </a:ext>
            </a:extLst>
          </p:cNvPr>
          <p:cNvCxnSpPr>
            <a:cxnSpLocks/>
          </p:cNvCxnSpPr>
          <p:nvPr/>
        </p:nvCxnSpPr>
        <p:spPr>
          <a:xfrm flipV="1">
            <a:off x="0" y="950167"/>
            <a:ext cx="12192000" cy="24938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5">
            <a:extLst>
              <a:ext uri="{FF2B5EF4-FFF2-40B4-BE49-F238E27FC236}">
                <a16:creationId xmlns:a16="http://schemas.microsoft.com/office/drawing/2014/main" id="{FD9A1171-F175-4FB3-95EA-6181ABF721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</a:blip>
          <a:srcRect t="61116" r="10657" b="4087"/>
          <a:stretch/>
        </p:blipFill>
        <p:spPr>
          <a:xfrm>
            <a:off x="10335986" y="389479"/>
            <a:ext cx="1856014" cy="468670"/>
          </a:xfrm>
          <a:prstGeom prst="rect">
            <a:avLst/>
          </a:pr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EDB31D6-9E25-4DE2-B231-728EE09C7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641516"/>
              </p:ext>
            </p:extLst>
          </p:nvPr>
        </p:nvGraphicFramePr>
        <p:xfrm>
          <a:off x="1168400" y="2946400"/>
          <a:ext cx="9177867" cy="2197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9289">
                  <a:extLst>
                    <a:ext uri="{9D8B030D-6E8A-4147-A177-3AD203B41FA5}">
                      <a16:colId xmlns:a16="http://schemas.microsoft.com/office/drawing/2014/main" val="975996688"/>
                    </a:ext>
                  </a:extLst>
                </a:gridCol>
                <a:gridCol w="3059289">
                  <a:extLst>
                    <a:ext uri="{9D8B030D-6E8A-4147-A177-3AD203B41FA5}">
                      <a16:colId xmlns:a16="http://schemas.microsoft.com/office/drawing/2014/main" val="727093138"/>
                    </a:ext>
                  </a:extLst>
                </a:gridCol>
                <a:gridCol w="3059289">
                  <a:extLst>
                    <a:ext uri="{9D8B030D-6E8A-4147-A177-3AD203B41FA5}">
                      <a16:colId xmlns:a16="http://schemas.microsoft.com/office/drawing/2014/main" val="1988416329"/>
                    </a:ext>
                  </a:extLst>
                </a:gridCol>
              </a:tblGrid>
              <a:tr h="725927">
                <a:tc>
                  <a:txBody>
                    <a:bodyPr/>
                    <a:lstStyle/>
                    <a:p>
                      <a:pPr algn="ctr"/>
                      <a:endParaRPr lang="en-GB" spc="0" dirty="0">
                        <a:solidFill>
                          <a:schemeClr val="bg1"/>
                        </a:solidFill>
                        <a:latin typeface="Lato" panose="020F0502020204030203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spc="0" dirty="0" err="1">
                          <a:solidFill>
                            <a:schemeClr val="bg1"/>
                          </a:solidFill>
                          <a:latin typeface="Lato" panose="020F0502020204030203" pitchFamily="34" charset="0"/>
                          <a:cs typeface="Verdana"/>
                        </a:rPr>
                        <a:t>Saldo</a:t>
                      </a:r>
                      <a:r>
                        <a:rPr lang="en-GB" sz="1800" spc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cs typeface="Verdana"/>
                        </a:rPr>
                        <a:t> </a:t>
                      </a:r>
                      <a:r>
                        <a:rPr lang="en-GB" sz="1800" spc="0" dirty="0" err="1">
                          <a:solidFill>
                            <a:schemeClr val="bg1"/>
                          </a:solidFill>
                          <a:latin typeface="Lato" panose="020F0502020204030203" pitchFamily="34" charset="0"/>
                          <a:cs typeface="Verdana"/>
                        </a:rPr>
                        <a:t>Orçamentado</a:t>
                      </a:r>
                      <a:endParaRPr lang="en-GB" sz="1800" spc="0" dirty="0">
                        <a:solidFill>
                          <a:schemeClr val="bg1"/>
                        </a:solidFill>
                        <a:latin typeface="Lato" panose="020F0502020204030203" pitchFamily="34" charset="0"/>
                        <a:cs typeface="Verdana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80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spc="0" dirty="0" err="1">
                          <a:solidFill>
                            <a:schemeClr val="bg1"/>
                          </a:solidFill>
                          <a:latin typeface="Lato" panose="020F0502020204030203" pitchFamily="34" charset="0"/>
                          <a:cs typeface="Verdana"/>
                        </a:rPr>
                        <a:t>Balanço</a:t>
                      </a:r>
                      <a:endParaRPr lang="en-GB" sz="1800" spc="0" dirty="0">
                        <a:solidFill>
                          <a:schemeClr val="bg1"/>
                        </a:solidFill>
                        <a:latin typeface="Lato" panose="020F0502020204030203" pitchFamily="34" charset="0"/>
                        <a:cs typeface="Verdana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80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752613"/>
                  </a:ext>
                </a:extLst>
              </a:tr>
              <a:tr h="7360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spc="0" dirty="0" err="1">
                          <a:solidFill>
                            <a:schemeClr val="bg1"/>
                          </a:solidFill>
                          <a:latin typeface="Lato" panose="020F0502020204030203" pitchFamily="34" charset="0"/>
                          <a:cs typeface="Arial"/>
                        </a:rPr>
                        <a:t>Despesas</a:t>
                      </a:r>
                      <a:endParaRPr lang="en-GB" sz="1800" b="1" spc="0" dirty="0">
                        <a:solidFill>
                          <a:schemeClr val="bg1"/>
                        </a:solidFill>
                        <a:latin typeface="Lato" panose="020F0502020204030203" pitchFamily="34" charset="0"/>
                        <a:cs typeface="Verdana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80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spc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cs typeface="Verdana"/>
                        </a:rPr>
                        <a:t>5270 €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8A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pc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</a:rPr>
                        <a:t>2791 €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4C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394322"/>
                  </a:ext>
                </a:extLst>
              </a:tr>
              <a:tr h="7360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spc="0" dirty="0" err="1">
                          <a:solidFill>
                            <a:schemeClr val="bg1"/>
                          </a:solidFill>
                          <a:latin typeface="Lato" panose="020F0502020204030203" pitchFamily="34" charset="0"/>
                          <a:cs typeface="Arial"/>
                        </a:rPr>
                        <a:t>Receitas</a:t>
                      </a:r>
                      <a:endParaRPr lang="en-GB" sz="1800" b="1" spc="0" dirty="0">
                        <a:solidFill>
                          <a:schemeClr val="bg1"/>
                        </a:solidFill>
                        <a:latin typeface="Lato" panose="020F0502020204030203" pitchFamily="34" charset="0"/>
                        <a:cs typeface="Verdana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E80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spc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cs typeface="Verdana"/>
                        </a:rPr>
                        <a:t>8061 €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4C8A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323059"/>
                  </a:ext>
                </a:extLst>
              </a:tr>
            </a:tbl>
          </a:graphicData>
        </a:graphic>
      </p:graphicFrame>
      <p:sp>
        <p:nvSpPr>
          <p:cNvPr id="17" name="object 4">
            <a:extLst>
              <a:ext uri="{FF2B5EF4-FFF2-40B4-BE49-F238E27FC236}">
                <a16:creationId xmlns:a16="http://schemas.microsoft.com/office/drawing/2014/main" id="{5E4DCD0C-9ADD-46C2-A314-AEED68ACA35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6326" y="1246766"/>
            <a:ext cx="7915534" cy="44499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Balanço</a:t>
            </a:r>
            <a:r>
              <a:rPr lang="en-GB" sz="2800" spc="-50" dirty="0">
                <a:solidFill>
                  <a:srgbClr val="3E8053"/>
                </a:solidFill>
                <a:latin typeface="Lato Light" panose="020F0302020204030203" pitchFamily="34" charset="0"/>
              </a:rPr>
              <a:t> (€ </a:t>
            </a: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na</a:t>
            </a:r>
            <a:r>
              <a:rPr lang="en-GB" sz="2800" spc="-50" dirty="0">
                <a:solidFill>
                  <a:srgbClr val="3E8053"/>
                </a:solidFill>
                <a:latin typeface="Lato Light" panose="020F0302020204030203" pitchFamily="34" charset="0"/>
              </a:rPr>
              <a:t> </a:t>
            </a: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conta</a:t>
            </a:r>
            <a:r>
              <a:rPr lang="en-GB" sz="2800" spc="-50" dirty="0">
                <a:solidFill>
                  <a:srgbClr val="3E8053"/>
                </a:solidFill>
                <a:latin typeface="Lato Light" panose="020F0302020204030203" pitchFamily="34" charset="0"/>
              </a:rPr>
              <a:t> da </a:t>
            </a: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Camtilshop</a:t>
            </a:r>
            <a:r>
              <a:rPr lang="en-GB" sz="2800" spc="-50" dirty="0">
                <a:solidFill>
                  <a:srgbClr val="3E8053"/>
                </a:solidFill>
                <a:latin typeface="Lato Light" panose="020F0302020204030203" pitchFamily="34" charset="0"/>
              </a:rPr>
              <a:t>)</a:t>
            </a:r>
            <a:endParaRPr sz="2800" spc="-55" dirty="0">
              <a:solidFill>
                <a:srgbClr val="3E8053"/>
              </a:solidFill>
              <a:latin typeface="Lato Light" panose="020F0302020204030203" pitchFamily="34" charset="0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5868EB75-6222-4D45-B028-E48F4050F9D4}"/>
              </a:ext>
            </a:extLst>
          </p:cNvPr>
          <p:cNvSpPr txBox="1"/>
          <p:nvPr/>
        </p:nvSpPr>
        <p:spPr>
          <a:xfrm>
            <a:off x="623947" y="394725"/>
            <a:ext cx="4085590" cy="5065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Orçamento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1957140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xão Reta 4">
            <a:extLst>
              <a:ext uri="{FF2B5EF4-FFF2-40B4-BE49-F238E27FC236}">
                <a16:creationId xmlns:a16="http://schemas.microsoft.com/office/drawing/2014/main" id="{FA49C296-B1B3-45CB-A098-53A9D7DFE567}"/>
              </a:ext>
            </a:extLst>
          </p:cNvPr>
          <p:cNvCxnSpPr>
            <a:cxnSpLocks/>
          </p:cNvCxnSpPr>
          <p:nvPr/>
        </p:nvCxnSpPr>
        <p:spPr>
          <a:xfrm flipV="1">
            <a:off x="0" y="950167"/>
            <a:ext cx="12192000" cy="24938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5">
            <a:extLst>
              <a:ext uri="{FF2B5EF4-FFF2-40B4-BE49-F238E27FC236}">
                <a16:creationId xmlns:a16="http://schemas.microsoft.com/office/drawing/2014/main" id="{FD9A1171-F175-4FB3-95EA-6181ABF7216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lum bright="70000" contrast="-70000"/>
          </a:blip>
          <a:srcRect t="61116" r="10657" b="4087"/>
          <a:stretch/>
        </p:blipFill>
        <p:spPr>
          <a:xfrm>
            <a:off x="10335986" y="389479"/>
            <a:ext cx="1856014" cy="468670"/>
          </a:xfrm>
          <a:prstGeom prst="rect">
            <a:avLst/>
          </a:prstGeom>
        </p:spPr>
      </p:pic>
      <p:sp>
        <p:nvSpPr>
          <p:cNvPr id="6" name="object 4">
            <a:extLst>
              <a:ext uri="{FF2B5EF4-FFF2-40B4-BE49-F238E27FC236}">
                <a16:creationId xmlns:a16="http://schemas.microsoft.com/office/drawing/2014/main" id="{EF3A664B-66FA-4E50-8DF8-D8CF9FD58E8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6326" y="1246766"/>
            <a:ext cx="7915534" cy="44499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Saldos</a:t>
            </a:r>
            <a:r>
              <a:rPr lang="en-GB" sz="2800" spc="-50" dirty="0">
                <a:solidFill>
                  <a:srgbClr val="3E8053"/>
                </a:solidFill>
                <a:latin typeface="Lato Light" panose="020F0302020204030203" pitchFamily="34" charset="0"/>
              </a:rPr>
              <a:t> (</a:t>
            </a: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totais</a:t>
            </a:r>
            <a:r>
              <a:rPr lang="en-GB" sz="2800" spc="-50" dirty="0">
                <a:solidFill>
                  <a:srgbClr val="3E8053"/>
                </a:solidFill>
                <a:latin typeface="Lato Light" panose="020F0302020204030203" pitchFamily="34" charset="0"/>
              </a:rPr>
              <a:t> </a:t>
            </a: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finais</a:t>
            </a:r>
            <a:r>
              <a:rPr lang="en-GB" sz="2800" spc="-50" dirty="0">
                <a:solidFill>
                  <a:srgbClr val="3E8053"/>
                </a:solidFill>
                <a:latin typeface="Lato Light" panose="020F0302020204030203" pitchFamily="34" charset="0"/>
              </a:rPr>
              <a:t> do </a:t>
            </a: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exercício</a:t>
            </a:r>
            <a:r>
              <a:rPr lang="en-GB" sz="2800" spc="-50" dirty="0">
                <a:solidFill>
                  <a:srgbClr val="3E8053"/>
                </a:solidFill>
                <a:latin typeface="Lato Light" panose="020F0302020204030203" pitchFamily="34" charset="0"/>
              </a:rPr>
              <a:t> )</a:t>
            </a:r>
            <a:endParaRPr sz="2800" spc="-55" dirty="0">
              <a:solidFill>
                <a:srgbClr val="3E8053"/>
              </a:solidFill>
              <a:latin typeface="Lato Light" panose="020F0302020204030203" pitchFamily="34" charset="0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0276E828-EC03-4479-BEC7-DDD77E7D9AB8}"/>
              </a:ext>
            </a:extLst>
          </p:cNvPr>
          <p:cNvSpPr txBox="1"/>
          <p:nvPr/>
        </p:nvSpPr>
        <p:spPr>
          <a:xfrm>
            <a:off x="4338321" y="1730165"/>
            <a:ext cx="2164080" cy="691215"/>
          </a:xfrm>
          <a:prstGeom prst="rect">
            <a:avLst/>
          </a:prstGeom>
          <a:ln>
            <a:solidFill>
              <a:srgbClr val="D8D7D7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4400" spc="-95" dirty="0">
                <a:solidFill>
                  <a:srgbClr val="58916A"/>
                </a:solidFill>
                <a:latin typeface="Lato" panose="020F0502020204030203" pitchFamily="34" charset="0"/>
                <a:cs typeface="Verdana"/>
              </a:rPr>
              <a:t>2023</a:t>
            </a:r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09F1F16B-4C8E-453D-A622-24D24D24FC85}"/>
              </a:ext>
            </a:extLst>
          </p:cNvPr>
          <p:cNvSpPr txBox="1"/>
          <p:nvPr/>
        </p:nvSpPr>
        <p:spPr>
          <a:xfrm>
            <a:off x="8188961" y="1730165"/>
            <a:ext cx="2164080" cy="691215"/>
          </a:xfrm>
          <a:prstGeom prst="rect">
            <a:avLst/>
          </a:prstGeom>
          <a:ln>
            <a:solidFill>
              <a:srgbClr val="D8D7D7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4400" spc="-95" dirty="0">
                <a:solidFill>
                  <a:srgbClr val="58916A"/>
                </a:solidFill>
                <a:latin typeface="Lato" panose="020F0502020204030203" pitchFamily="34" charset="0"/>
                <a:cs typeface="Verdana"/>
              </a:rPr>
              <a:t>2024</a:t>
            </a:r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2E46D027-7D3C-4803-AC18-88EE42531E03}"/>
              </a:ext>
            </a:extLst>
          </p:cNvPr>
          <p:cNvSpPr txBox="1"/>
          <p:nvPr/>
        </p:nvSpPr>
        <p:spPr>
          <a:xfrm>
            <a:off x="579120" y="3477685"/>
            <a:ext cx="2712719" cy="691215"/>
          </a:xfrm>
          <a:prstGeom prst="rect">
            <a:avLst/>
          </a:prstGeom>
          <a:ln>
            <a:solidFill>
              <a:srgbClr val="D8D7D7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4400" spc="-95" dirty="0" err="1">
                <a:solidFill>
                  <a:srgbClr val="58916A"/>
                </a:solidFill>
                <a:latin typeface="Lato" panose="020F0502020204030203" pitchFamily="34" charset="0"/>
                <a:cs typeface="Verdana"/>
              </a:rPr>
              <a:t>Camtilshop</a:t>
            </a:r>
            <a:endParaRPr lang="en-GB" sz="4400" spc="-95" dirty="0">
              <a:solidFill>
                <a:srgbClr val="58916A"/>
              </a:solidFill>
              <a:latin typeface="Lato" panose="020F0502020204030203" pitchFamily="34" charset="0"/>
              <a:cs typeface="Verdana"/>
            </a:endParaRPr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8A7F9E95-5DC5-402B-B07C-EEE3BEEAFADD}"/>
              </a:ext>
            </a:extLst>
          </p:cNvPr>
          <p:cNvSpPr txBox="1"/>
          <p:nvPr/>
        </p:nvSpPr>
        <p:spPr>
          <a:xfrm>
            <a:off x="4307841" y="3467525"/>
            <a:ext cx="2164080" cy="691215"/>
          </a:xfrm>
          <a:prstGeom prst="rect">
            <a:avLst/>
          </a:prstGeom>
          <a:ln>
            <a:solidFill>
              <a:srgbClr val="D8D7D7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4400" spc="-95" dirty="0">
                <a:latin typeface="Lato Black" panose="020F0A02020204030203" pitchFamily="34" charset="0"/>
                <a:cs typeface="Verdana"/>
              </a:rPr>
              <a:t> 2092€</a:t>
            </a: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28E21B80-B32B-405D-B678-B25C321C8300}"/>
              </a:ext>
            </a:extLst>
          </p:cNvPr>
          <p:cNvSpPr txBox="1"/>
          <p:nvPr/>
        </p:nvSpPr>
        <p:spPr>
          <a:xfrm>
            <a:off x="8188961" y="3477685"/>
            <a:ext cx="2164080" cy="691215"/>
          </a:xfrm>
          <a:prstGeom prst="rect">
            <a:avLst/>
          </a:prstGeom>
          <a:ln>
            <a:solidFill>
              <a:srgbClr val="D8D7D7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4400" spc="-95" dirty="0">
                <a:latin typeface="Lato Black" panose="020F0A02020204030203" pitchFamily="34" charset="0"/>
                <a:cs typeface="Verdana"/>
              </a:rPr>
              <a:t>4883€</a:t>
            </a:r>
          </a:p>
        </p:txBody>
      </p:sp>
      <p:cxnSp>
        <p:nvCxnSpPr>
          <p:cNvPr id="15" name="Conexão Reta 4">
            <a:extLst>
              <a:ext uri="{FF2B5EF4-FFF2-40B4-BE49-F238E27FC236}">
                <a16:creationId xmlns:a16="http://schemas.microsoft.com/office/drawing/2014/main" id="{42DC3FA8-4838-438C-8455-5648F7690A95}"/>
              </a:ext>
            </a:extLst>
          </p:cNvPr>
          <p:cNvCxnSpPr>
            <a:cxnSpLocks/>
          </p:cNvCxnSpPr>
          <p:nvPr/>
        </p:nvCxnSpPr>
        <p:spPr>
          <a:xfrm>
            <a:off x="3352800" y="2565607"/>
            <a:ext cx="8839200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bject 2">
            <a:extLst>
              <a:ext uri="{FF2B5EF4-FFF2-40B4-BE49-F238E27FC236}">
                <a16:creationId xmlns:a16="http://schemas.microsoft.com/office/drawing/2014/main" id="{5FC08ECC-C821-4C65-BD68-7C5E06FA8942}"/>
              </a:ext>
            </a:extLst>
          </p:cNvPr>
          <p:cNvSpPr txBox="1"/>
          <p:nvPr/>
        </p:nvSpPr>
        <p:spPr>
          <a:xfrm>
            <a:off x="623947" y="394725"/>
            <a:ext cx="4085590" cy="5065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Orçamento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2676226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FE51752A-47D8-449A-B07F-89346AFAE8DC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0"/>
                </a:moveTo>
                <a:lnTo>
                  <a:pt x="20104099" y="0"/>
                </a:lnTo>
                <a:lnTo>
                  <a:pt x="20104099" y="11308556"/>
                </a:lnTo>
                <a:lnTo>
                  <a:pt x="0" y="11308556"/>
                </a:lnTo>
                <a:lnTo>
                  <a:pt x="0" y="0"/>
                </a:lnTo>
                <a:close/>
              </a:path>
            </a:pathLst>
          </a:custGeom>
          <a:solidFill>
            <a:srgbClr val="3E8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FB74BAFA-FB07-4F1E-9E85-4AC3C0E13D9D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rgbClr val="58916A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025718E-02B8-4538-A3C0-5FB637EB7195}"/>
              </a:ext>
            </a:extLst>
          </p:cNvPr>
          <p:cNvSpPr txBox="1">
            <a:spLocks/>
          </p:cNvSpPr>
          <p:nvPr/>
        </p:nvSpPr>
        <p:spPr>
          <a:xfrm>
            <a:off x="2900829" y="6396038"/>
            <a:ext cx="6390341" cy="4619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chemeClr val="bg1"/>
                </a:solidFill>
                <a:latin typeface="Lato" panose="020F0502020204030203" pitchFamily="34" charset="0"/>
              </a:rPr>
              <a:t>Orçamento</a:t>
            </a:r>
            <a:r>
              <a:rPr lang="en-GB" sz="2400" dirty="0">
                <a:solidFill>
                  <a:schemeClr val="bg1"/>
                </a:solidFill>
                <a:latin typeface="Lato" panose="020F0502020204030203" pitchFamily="34" charset="0"/>
              </a:rPr>
              <a:t> 2024 – 25 de </a:t>
            </a:r>
            <a:r>
              <a:rPr lang="en-GB" sz="2400" dirty="0" err="1">
                <a:solidFill>
                  <a:schemeClr val="bg1"/>
                </a:solidFill>
                <a:latin typeface="Lato" panose="020F0502020204030203" pitchFamily="34" charset="0"/>
              </a:rPr>
              <a:t>novembro</a:t>
            </a:r>
            <a:r>
              <a:rPr lang="en-GB" sz="2400" dirty="0">
                <a:solidFill>
                  <a:schemeClr val="bg1"/>
                </a:solidFill>
                <a:latin typeface="Lato" panose="020F0502020204030203" pitchFamily="34" charset="0"/>
              </a:rPr>
              <a:t> de 2023</a:t>
            </a:r>
          </a:p>
        </p:txBody>
      </p:sp>
    </p:spTree>
    <p:extLst>
      <p:ext uri="{BB962C8B-B14F-4D97-AF65-F5344CB8AC3E}">
        <p14:creationId xmlns:p14="http://schemas.microsoft.com/office/powerpoint/2010/main" val="3434568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ED3876CD-5334-411E-9126-9E299B1C0E86}"/>
              </a:ext>
            </a:extLst>
          </p:cNvPr>
          <p:cNvSpPr txBox="1"/>
          <p:nvPr/>
        </p:nvSpPr>
        <p:spPr>
          <a:xfrm>
            <a:off x="1368167" y="2935595"/>
            <a:ext cx="3724533" cy="986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7605"/>
              </a:lnSpc>
              <a:spcBef>
                <a:spcPts val="95"/>
              </a:spcBef>
            </a:pPr>
            <a:r>
              <a:rPr lang="en-GB" sz="6350" b="1" spc="-254" dirty="0" err="1">
                <a:solidFill>
                  <a:srgbClr val="3E8053"/>
                </a:solidFill>
                <a:latin typeface="Arial"/>
                <a:cs typeface="Arial"/>
              </a:rPr>
              <a:t>Despesas</a:t>
            </a:r>
            <a:endParaRPr sz="6350" dirty="0">
              <a:latin typeface="Verdana"/>
              <a:cs typeface="Verdana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D0A2FB4D-A35B-4364-B7D5-12F001D78EC9}"/>
              </a:ext>
            </a:extLst>
          </p:cNvPr>
          <p:cNvSpPr txBox="1"/>
          <p:nvPr/>
        </p:nvSpPr>
        <p:spPr>
          <a:xfrm>
            <a:off x="7437755" y="2935595"/>
            <a:ext cx="3230245" cy="986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7605"/>
              </a:lnSpc>
              <a:spcBef>
                <a:spcPts val="95"/>
              </a:spcBef>
            </a:pPr>
            <a:r>
              <a:rPr lang="en-GB" sz="6350" b="1" spc="-254" dirty="0" err="1">
                <a:solidFill>
                  <a:srgbClr val="3E8053"/>
                </a:solidFill>
                <a:latin typeface="Arial"/>
                <a:cs typeface="Arial"/>
              </a:rPr>
              <a:t>Receitas</a:t>
            </a:r>
            <a:endParaRPr sz="6350" dirty="0">
              <a:latin typeface="Verdana"/>
              <a:cs typeface="Verdana"/>
            </a:endParaRPr>
          </a:p>
        </p:txBody>
      </p:sp>
      <p:sp>
        <p:nvSpPr>
          <p:cNvPr id="16" name="object 2">
            <a:extLst>
              <a:ext uri="{FF2B5EF4-FFF2-40B4-BE49-F238E27FC236}">
                <a16:creationId xmlns:a16="http://schemas.microsoft.com/office/drawing/2014/main" id="{9355B0D9-8073-48A5-8B13-323E14CC3C7A}"/>
              </a:ext>
            </a:extLst>
          </p:cNvPr>
          <p:cNvSpPr txBox="1"/>
          <p:nvPr/>
        </p:nvSpPr>
        <p:spPr>
          <a:xfrm>
            <a:off x="623947" y="394725"/>
            <a:ext cx="4085590" cy="5065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Orçamento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2024</a:t>
            </a:r>
          </a:p>
        </p:txBody>
      </p:sp>
      <p:cxnSp>
        <p:nvCxnSpPr>
          <p:cNvPr id="17" name="Conexão Reta 4">
            <a:extLst>
              <a:ext uri="{FF2B5EF4-FFF2-40B4-BE49-F238E27FC236}">
                <a16:creationId xmlns:a16="http://schemas.microsoft.com/office/drawing/2014/main" id="{BB9BDBFA-E9C4-4240-8CC6-2D4765C7E1A1}"/>
              </a:ext>
            </a:extLst>
          </p:cNvPr>
          <p:cNvCxnSpPr>
            <a:cxnSpLocks/>
          </p:cNvCxnSpPr>
          <p:nvPr/>
        </p:nvCxnSpPr>
        <p:spPr>
          <a:xfrm flipV="1">
            <a:off x="0" y="950167"/>
            <a:ext cx="12192000" cy="24938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m 5">
            <a:extLst>
              <a:ext uri="{FF2B5EF4-FFF2-40B4-BE49-F238E27FC236}">
                <a16:creationId xmlns:a16="http://schemas.microsoft.com/office/drawing/2014/main" id="{060103FA-1C41-4C6F-8C68-BBEE197537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</a:blip>
          <a:srcRect t="61116" r="10657" b="4087"/>
          <a:stretch/>
        </p:blipFill>
        <p:spPr>
          <a:xfrm>
            <a:off x="10335986" y="389479"/>
            <a:ext cx="1856014" cy="46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096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ED3876CD-5334-411E-9126-9E299B1C0E86}"/>
              </a:ext>
            </a:extLst>
          </p:cNvPr>
          <p:cNvSpPr txBox="1"/>
          <p:nvPr/>
        </p:nvSpPr>
        <p:spPr>
          <a:xfrm>
            <a:off x="1368167" y="2935595"/>
            <a:ext cx="3724533" cy="986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7605"/>
              </a:lnSpc>
              <a:spcBef>
                <a:spcPts val="95"/>
              </a:spcBef>
            </a:pPr>
            <a:r>
              <a:rPr lang="en-GB" sz="6350" b="1" spc="-254" dirty="0" err="1">
                <a:solidFill>
                  <a:srgbClr val="3E8053"/>
                </a:solidFill>
                <a:latin typeface="Arial"/>
                <a:cs typeface="Arial"/>
              </a:rPr>
              <a:t>Despesas</a:t>
            </a:r>
            <a:endParaRPr sz="6350" dirty="0">
              <a:latin typeface="Verdana"/>
              <a:cs typeface="Verdana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D0A2FB4D-A35B-4364-B7D5-12F001D78EC9}"/>
              </a:ext>
            </a:extLst>
          </p:cNvPr>
          <p:cNvSpPr txBox="1"/>
          <p:nvPr/>
        </p:nvSpPr>
        <p:spPr>
          <a:xfrm>
            <a:off x="7437755" y="2935595"/>
            <a:ext cx="3230245" cy="986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7605"/>
              </a:lnSpc>
              <a:spcBef>
                <a:spcPts val="95"/>
              </a:spcBef>
            </a:pPr>
            <a:r>
              <a:rPr lang="en-GB" sz="6350" b="1" spc="-254" dirty="0" err="1">
                <a:solidFill>
                  <a:srgbClr val="A4C8AF"/>
                </a:solidFill>
                <a:latin typeface="Arial"/>
                <a:cs typeface="Arial"/>
              </a:rPr>
              <a:t>Receitas</a:t>
            </a:r>
            <a:endParaRPr sz="6350" dirty="0">
              <a:solidFill>
                <a:srgbClr val="A4C8AF"/>
              </a:solidFill>
              <a:latin typeface="Verdana"/>
              <a:cs typeface="Verdana"/>
            </a:endParaRPr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0A544B9C-09BC-4821-A371-911BECDA0982}"/>
              </a:ext>
            </a:extLst>
          </p:cNvPr>
          <p:cNvSpPr txBox="1"/>
          <p:nvPr/>
        </p:nvSpPr>
        <p:spPr>
          <a:xfrm>
            <a:off x="623947" y="394725"/>
            <a:ext cx="4085590" cy="5065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Orçamento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2024</a:t>
            </a:r>
          </a:p>
        </p:txBody>
      </p:sp>
      <p:cxnSp>
        <p:nvCxnSpPr>
          <p:cNvPr id="10" name="Conexão Reta 4">
            <a:extLst>
              <a:ext uri="{FF2B5EF4-FFF2-40B4-BE49-F238E27FC236}">
                <a16:creationId xmlns:a16="http://schemas.microsoft.com/office/drawing/2014/main" id="{09ABC966-DC20-4DC0-A3FC-790BA4BF4B9E}"/>
              </a:ext>
            </a:extLst>
          </p:cNvPr>
          <p:cNvCxnSpPr>
            <a:cxnSpLocks/>
          </p:cNvCxnSpPr>
          <p:nvPr/>
        </p:nvCxnSpPr>
        <p:spPr>
          <a:xfrm flipV="1">
            <a:off x="0" y="950167"/>
            <a:ext cx="12192000" cy="24938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5">
            <a:extLst>
              <a:ext uri="{FF2B5EF4-FFF2-40B4-BE49-F238E27FC236}">
                <a16:creationId xmlns:a16="http://schemas.microsoft.com/office/drawing/2014/main" id="{907461F8-832F-41EF-A4A9-655DC140A5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</a:blip>
          <a:srcRect t="61116" r="10657" b="4087"/>
          <a:stretch/>
        </p:blipFill>
        <p:spPr>
          <a:xfrm>
            <a:off x="10335986" y="389479"/>
            <a:ext cx="1856014" cy="46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526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xão Reta 4">
            <a:extLst>
              <a:ext uri="{FF2B5EF4-FFF2-40B4-BE49-F238E27FC236}">
                <a16:creationId xmlns:a16="http://schemas.microsoft.com/office/drawing/2014/main" id="{FA49C296-B1B3-45CB-A098-53A9D7DFE567}"/>
              </a:ext>
            </a:extLst>
          </p:cNvPr>
          <p:cNvCxnSpPr>
            <a:cxnSpLocks/>
          </p:cNvCxnSpPr>
          <p:nvPr/>
        </p:nvCxnSpPr>
        <p:spPr>
          <a:xfrm flipV="1">
            <a:off x="0" y="950167"/>
            <a:ext cx="12192000" cy="24938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5">
            <a:extLst>
              <a:ext uri="{FF2B5EF4-FFF2-40B4-BE49-F238E27FC236}">
                <a16:creationId xmlns:a16="http://schemas.microsoft.com/office/drawing/2014/main" id="{FD9A1171-F175-4FB3-95EA-6181ABF7216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lum bright="70000" contrast="-70000"/>
          </a:blip>
          <a:srcRect t="61116" r="10657" b="4087"/>
          <a:stretch/>
        </p:blipFill>
        <p:spPr>
          <a:xfrm>
            <a:off x="10335986" y="389479"/>
            <a:ext cx="1856014" cy="468670"/>
          </a:xfrm>
          <a:prstGeom prst="rect">
            <a:avLst/>
          </a:prstGeom>
        </p:spPr>
      </p:pic>
      <p:sp>
        <p:nvSpPr>
          <p:cNvPr id="6" name="object 4">
            <a:extLst>
              <a:ext uri="{FF2B5EF4-FFF2-40B4-BE49-F238E27FC236}">
                <a16:creationId xmlns:a16="http://schemas.microsoft.com/office/drawing/2014/main" id="{EF3A664B-66FA-4E50-8DF8-D8CF9FD58E8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6326" y="1246766"/>
            <a:ext cx="7915534" cy="44499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Ciclo</a:t>
            </a:r>
            <a:r>
              <a:rPr lang="en-GB" sz="2800" spc="-50" dirty="0">
                <a:solidFill>
                  <a:srgbClr val="3E8053"/>
                </a:solidFill>
                <a:latin typeface="Lato Light" panose="020F0302020204030203" pitchFamily="34" charset="0"/>
              </a:rPr>
              <a:t> de </a:t>
            </a: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investimentos</a:t>
            </a:r>
            <a:endParaRPr sz="2800" spc="-55" dirty="0">
              <a:solidFill>
                <a:srgbClr val="3E8053"/>
              </a:solidFill>
              <a:latin typeface="Lato Light" panose="020F0302020204030203" pitchFamily="34" charset="0"/>
            </a:endParaRPr>
          </a:p>
        </p:txBody>
      </p:sp>
      <p:sp>
        <p:nvSpPr>
          <p:cNvPr id="20" name="object 2">
            <a:extLst>
              <a:ext uri="{FF2B5EF4-FFF2-40B4-BE49-F238E27FC236}">
                <a16:creationId xmlns:a16="http://schemas.microsoft.com/office/drawing/2014/main" id="{001D23ED-B77F-48A4-BD66-E8567C7EB36C}"/>
              </a:ext>
            </a:extLst>
          </p:cNvPr>
          <p:cNvSpPr txBox="1"/>
          <p:nvPr/>
        </p:nvSpPr>
        <p:spPr>
          <a:xfrm>
            <a:off x="282531" y="1963422"/>
            <a:ext cx="1664788" cy="629660"/>
          </a:xfrm>
          <a:prstGeom prst="rect">
            <a:avLst/>
          </a:prstGeom>
          <a:ln>
            <a:solidFill>
              <a:srgbClr val="D8D7D7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4000" spc="-95" dirty="0">
                <a:solidFill>
                  <a:srgbClr val="58916A"/>
                </a:solidFill>
                <a:latin typeface="Lato" panose="020F0502020204030203" pitchFamily="34" charset="0"/>
                <a:cs typeface="Verdana"/>
              </a:rPr>
              <a:t>2022</a:t>
            </a:r>
          </a:p>
        </p:txBody>
      </p:sp>
      <p:cxnSp>
        <p:nvCxnSpPr>
          <p:cNvPr id="21" name="Conexão Reta 4">
            <a:extLst>
              <a:ext uri="{FF2B5EF4-FFF2-40B4-BE49-F238E27FC236}">
                <a16:creationId xmlns:a16="http://schemas.microsoft.com/office/drawing/2014/main" id="{39A587C4-61BB-4306-AF61-2B23E769307F}"/>
              </a:ext>
            </a:extLst>
          </p:cNvPr>
          <p:cNvCxnSpPr>
            <a:cxnSpLocks/>
          </p:cNvCxnSpPr>
          <p:nvPr/>
        </p:nvCxnSpPr>
        <p:spPr>
          <a:xfrm>
            <a:off x="-8480" y="2836543"/>
            <a:ext cx="12200480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bject 2">
            <a:extLst>
              <a:ext uri="{FF2B5EF4-FFF2-40B4-BE49-F238E27FC236}">
                <a16:creationId xmlns:a16="http://schemas.microsoft.com/office/drawing/2014/main" id="{515C8C7C-8031-4F5F-9AD3-B24A77E089E3}"/>
              </a:ext>
            </a:extLst>
          </p:cNvPr>
          <p:cNvSpPr txBox="1"/>
          <p:nvPr/>
        </p:nvSpPr>
        <p:spPr>
          <a:xfrm>
            <a:off x="2317433" y="1963423"/>
            <a:ext cx="1664788" cy="629660"/>
          </a:xfrm>
          <a:prstGeom prst="rect">
            <a:avLst/>
          </a:prstGeom>
          <a:ln>
            <a:solidFill>
              <a:srgbClr val="D8D7D7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4000" spc="-95" dirty="0">
                <a:solidFill>
                  <a:srgbClr val="58916A"/>
                </a:solidFill>
                <a:latin typeface="Lato" panose="020F0502020204030203" pitchFamily="34" charset="0"/>
                <a:cs typeface="Verdana"/>
              </a:rPr>
              <a:t>2023</a:t>
            </a:r>
          </a:p>
        </p:txBody>
      </p:sp>
      <p:sp>
        <p:nvSpPr>
          <p:cNvPr id="24" name="object 2">
            <a:extLst>
              <a:ext uri="{FF2B5EF4-FFF2-40B4-BE49-F238E27FC236}">
                <a16:creationId xmlns:a16="http://schemas.microsoft.com/office/drawing/2014/main" id="{D2719B95-6EEB-40AE-9A00-A6EEA71F0632}"/>
              </a:ext>
            </a:extLst>
          </p:cNvPr>
          <p:cNvSpPr txBox="1"/>
          <p:nvPr/>
        </p:nvSpPr>
        <p:spPr>
          <a:xfrm>
            <a:off x="4332015" y="1963421"/>
            <a:ext cx="1664788" cy="629660"/>
          </a:xfrm>
          <a:prstGeom prst="rect">
            <a:avLst/>
          </a:prstGeom>
          <a:ln>
            <a:solidFill>
              <a:srgbClr val="D8D7D7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4000" spc="-95" dirty="0">
                <a:solidFill>
                  <a:srgbClr val="58916A"/>
                </a:solidFill>
                <a:latin typeface="Lato" panose="020F0502020204030203" pitchFamily="34" charset="0"/>
                <a:cs typeface="Verdana"/>
              </a:rPr>
              <a:t>2024</a:t>
            </a:r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id="{D55E8E2D-1ED9-44A0-8A43-2A207EBC8602}"/>
              </a:ext>
            </a:extLst>
          </p:cNvPr>
          <p:cNvSpPr txBox="1"/>
          <p:nvPr/>
        </p:nvSpPr>
        <p:spPr>
          <a:xfrm>
            <a:off x="6356034" y="1963422"/>
            <a:ext cx="1664788" cy="629660"/>
          </a:xfrm>
          <a:prstGeom prst="rect">
            <a:avLst/>
          </a:prstGeom>
          <a:ln>
            <a:solidFill>
              <a:srgbClr val="D8D7D7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4000" spc="-95" dirty="0">
                <a:solidFill>
                  <a:srgbClr val="58916A"/>
                </a:solidFill>
                <a:latin typeface="Lato" panose="020F0502020204030203" pitchFamily="34" charset="0"/>
                <a:cs typeface="Verdana"/>
              </a:rPr>
              <a:t>2025</a:t>
            </a: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5CC0E03E-09AD-4543-9B59-76BBD5EC345F}"/>
              </a:ext>
            </a:extLst>
          </p:cNvPr>
          <p:cNvSpPr txBox="1"/>
          <p:nvPr/>
        </p:nvSpPr>
        <p:spPr>
          <a:xfrm>
            <a:off x="282531" y="3032597"/>
            <a:ext cx="1664788" cy="1270861"/>
          </a:xfrm>
          <a:prstGeom prst="rect">
            <a:avLst/>
          </a:prstGeom>
          <a:ln>
            <a:solidFill>
              <a:srgbClr val="D8D7D7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2000" spc="-95" dirty="0">
                <a:solidFill>
                  <a:schemeClr val="bg2">
                    <a:lumMod val="90000"/>
                  </a:schemeClr>
                </a:solidFill>
                <a:latin typeface="Lato" panose="020F0502020204030203" pitchFamily="34" charset="0"/>
                <a:cs typeface="Verdana"/>
              </a:rPr>
              <a:t>T-shirts 2 </a:t>
            </a:r>
            <a:r>
              <a:rPr lang="en-GB" sz="2000" spc="-95" dirty="0" err="1">
                <a:solidFill>
                  <a:schemeClr val="bg2">
                    <a:lumMod val="90000"/>
                  </a:schemeClr>
                </a:solidFill>
                <a:latin typeface="Lato" panose="020F0502020204030203" pitchFamily="34" charset="0"/>
                <a:cs typeface="Verdana"/>
              </a:rPr>
              <a:t>anos</a:t>
            </a:r>
            <a:endParaRPr lang="en-GB" sz="2000" spc="-95" dirty="0">
              <a:solidFill>
                <a:schemeClr val="bg2">
                  <a:lumMod val="90000"/>
                </a:schemeClr>
              </a:solidFill>
              <a:latin typeface="Lato" panose="020F0502020204030203" pitchFamily="34" charset="0"/>
              <a:cs typeface="Verdana"/>
            </a:endParaRPr>
          </a:p>
          <a:p>
            <a:pPr marL="12700" algn="ctr">
              <a:lnSpc>
                <a:spcPct val="100000"/>
              </a:lnSpc>
              <a:spcBef>
                <a:spcPts val="110"/>
              </a:spcBef>
            </a:pPr>
            <a:endParaRPr lang="en-GB" sz="2000" spc="-95" dirty="0">
              <a:solidFill>
                <a:schemeClr val="bg2">
                  <a:lumMod val="90000"/>
                </a:schemeClr>
              </a:solidFill>
              <a:latin typeface="Lato" panose="020F0502020204030203" pitchFamily="34" charset="0"/>
              <a:cs typeface="Verdana"/>
            </a:endParaRPr>
          </a:p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2000" spc="-95" dirty="0">
                <a:solidFill>
                  <a:schemeClr val="bg2">
                    <a:lumMod val="90000"/>
                  </a:schemeClr>
                </a:solidFill>
                <a:latin typeface="Lato" panose="020F0502020204030203" pitchFamily="34" charset="0"/>
                <a:cs typeface="Verdana"/>
              </a:rPr>
              <a:t>Sweatshirts 2 </a:t>
            </a:r>
            <a:r>
              <a:rPr lang="en-GB" sz="2000" spc="-95" dirty="0" err="1">
                <a:solidFill>
                  <a:schemeClr val="bg2">
                    <a:lumMod val="90000"/>
                  </a:schemeClr>
                </a:solidFill>
                <a:latin typeface="Lato" panose="020F0502020204030203" pitchFamily="34" charset="0"/>
                <a:cs typeface="Verdana"/>
              </a:rPr>
              <a:t>anos</a:t>
            </a:r>
            <a:endParaRPr lang="en-GB" sz="2000" spc="-95" dirty="0">
              <a:solidFill>
                <a:schemeClr val="bg2">
                  <a:lumMod val="90000"/>
                </a:schemeClr>
              </a:solidFill>
              <a:latin typeface="Lato" panose="020F0502020204030203" pitchFamily="34" charset="0"/>
              <a:cs typeface="Verdana"/>
            </a:endParaRPr>
          </a:p>
        </p:txBody>
      </p:sp>
      <p:sp>
        <p:nvSpPr>
          <p:cNvPr id="27" name="object 2">
            <a:extLst>
              <a:ext uri="{FF2B5EF4-FFF2-40B4-BE49-F238E27FC236}">
                <a16:creationId xmlns:a16="http://schemas.microsoft.com/office/drawing/2014/main" id="{9FDF937B-E7E7-4A42-8F76-DC850060669D}"/>
              </a:ext>
            </a:extLst>
          </p:cNvPr>
          <p:cNvSpPr txBox="1"/>
          <p:nvPr/>
        </p:nvSpPr>
        <p:spPr>
          <a:xfrm>
            <a:off x="2322393" y="3026826"/>
            <a:ext cx="1664788" cy="629660"/>
          </a:xfrm>
          <a:prstGeom prst="rect">
            <a:avLst/>
          </a:prstGeom>
          <a:ln>
            <a:solidFill>
              <a:srgbClr val="D8D7D7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2000" spc="-95" dirty="0" err="1">
                <a:solidFill>
                  <a:srgbClr val="D0CECE"/>
                </a:solidFill>
                <a:latin typeface="Lato" panose="020F0502020204030203" pitchFamily="34" charset="0"/>
                <a:cs typeface="Verdana"/>
              </a:rPr>
              <a:t>Camtilenas</a:t>
            </a:r>
            <a:r>
              <a:rPr lang="en-GB" sz="2000" spc="-95" dirty="0">
                <a:solidFill>
                  <a:srgbClr val="D0CECE"/>
                </a:solidFill>
                <a:latin typeface="Lato" panose="020F0502020204030203" pitchFamily="34" charset="0"/>
                <a:cs typeface="Verdana"/>
              </a:rPr>
              <a:t> 2 </a:t>
            </a:r>
            <a:r>
              <a:rPr lang="en-GB" sz="2000" spc="-95" dirty="0" err="1">
                <a:solidFill>
                  <a:srgbClr val="D0CECE"/>
                </a:solidFill>
                <a:latin typeface="Lato" panose="020F0502020204030203" pitchFamily="34" charset="0"/>
                <a:cs typeface="Verdana"/>
              </a:rPr>
              <a:t>anos</a:t>
            </a:r>
            <a:endParaRPr lang="en-GB" sz="2000" spc="-95" dirty="0">
              <a:solidFill>
                <a:srgbClr val="D0CECE"/>
              </a:solidFill>
              <a:latin typeface="Lato" panose="020F0502020204030203" pitchFamily="34" charset="0"/>
              <a:cs typeface="Verdana"/>
            </a:endParaRPr>
          </a:p>
        </p:txBody>
      </p:sp>
      <p:sp>
        <p:nvSpPr>
          <p:cNvPr id="28" name="object 2">
            <a:extLst>
              <a:ext uri="{FF2B5EF4-FFF2-40B4-BE49-F238E27FC236}">
                <a16:creationId xmlns:a16="http://schemas.microsoft.com/office/drawing/2014/main" id="{B2C2ED37-4B41-4F27-88B7-964DB2F2963B}"/>
              </a:ext>
            </a:extLst>
          </p:cNvPr>
          <p:cNvSpPr txBox="1"/>
          <p:nvPr/>
        </p:nvSpPr>
        <p:spPr>
          <a:xfrm>
            <a:off x="4333225" y="3026826"/>
            <a:ext cx="1664788" cy="1270861"/>
          </a:xfrm>
          <a:prstGeom prst="rect">
            <a:avLst/>
          </a:prstGeom>
          <a:ln>
            <a:solidFill>
              <a:srgbClr val="D8D7D7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2000" spc="-95" dirty="0">
                <a:latin typeface="Lato" panose="020F0502020204030203" pitchFamily="34" charset="0"/>
                <a:cs typeface="Verdana"/>
              </a:rPr>
              <a:t>T-shirts 2 </a:t>
            </a:r>
            <a:r>
              <a:rPr lang="en-GB" sz="2000" spc="-95" dirty="0" err="1">
                <a:latin typeface="Lato" panose="020F0502020204030203" pitchFamily="34" charset="0"/>
                <a:cs typeface="Verdana"/>
              </a:rPr>
              <a:t>anos</a:t>
            </a:r>
            <a:endParaRPr lang="en-GB" sz="2000" spc="-95" dirty="0">
              <a:latin typeface="Lato" panose="020F0502020204030203" pitchFamily="34" charset="0"/>
              <a:cs typeface="Verdana"/>
            </a:endParaRPr>
          </a:p>
          <a:p>
            <a:pPr marL="12700" algn="ctr">
              <a:lnSpc>
                <a:spcPct val="100000"/>
              </a:lnSpc>
              <a:spcBef>
                <a:spcPts val="110"/>
              </a:spcBef>
            </a:pPr>
            <a:endParaRPr lang="en-GB" sz="2000" spc="-95" dirty="0">
              <a:latin typeface="Lato" panose="020F0502020204030203" pitchFamily="34" charset="0"/>
              <a:cs typeface="Verdana"/>
            </a:endParaRPr>
          </a:p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2000" spc="-95" dirty="0">
                <a:latin typeface="Lato" panose="020F0502020204030203" pitchFamily="34" charset="0"/>
                <a:cs typeface="Verdana"/>
              </a:rPr>
              <a:t>Sweatshirts 2 </a:t>
            </a:r>
            <a:r>
              <a:rPr lang="en-GB" sz="2000" spc="-95" dirty="0" err="1">
                <a:latin typeface="Lato" panose="020F0502020204030203" pitchFamily="34" charset="0"/>
                <a:cs typeface="Verdana"/>
              </a:rPr>
              <a:t>anos</a:t>
            </a:r>
            <a:endParaRPr lang="en-GB" sz="2000" spc="-95" dirty="0">
              <a:latin typeface="Lato" panose="020F0502020204030203" pitchFamily="34" charset="0"/>
              <a:cs typeface="Verdana"/>
            </a:endParaRPr>
          </a:p>
        </p:txBody>
      </p:sp>
      <p:sp>
        <p:nvSpPr>
          <p:cNvPr id="29" name="object 2">
            <a:extLst>
              <a:ext uri="{FF2B5EF4-FFF2-40B4-BE49-F238E27FC236}">
                <a16:creationId xmlns:a16="http://schemas.microsoft.com/office/drawing/2014/main" id="{52602E0B-EE8F-4BA1-A16C-44284963E8A4}"/>
              </a:ext>
            </a:extLst>
          </p:cNvPr>
          <p:cNvSpPr txBox="1"/>
          <p:nvPr/>
        </p:nvSpPr>
        <p:spPr>
          <a:xfrm>
            <a:off x="6365226" y="3026826"/>
            <a:ext cx="1664788" cy="629660"/>
          </a:xfrm>
          <a:prstGeom prst="rect">
            <a:avLst/>
          </a:prstGeom>
          <a:ln>
            <a:solidFill>
              <a:srgbClr val="D8D7D7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2000" spc="-95" dirty="0" err="1">
                <a:solidFill>
                  <a:srgbClr val="D0CECE"/>
                </a:solidFill>
                <a:latin typeface="Lato" panose="020F0502020204030203" pitchFamily="34" charset="0"/>
                <a:cs typeface="Verdana"/>
              </a:rPr>
              <a:t>Camtilenas</a:t>
            </a:r>
            <a:r>
              <a:rPr lang="en-GB" sz="2000" spc="-95" dirty="0">
                <a:solidFill>
                  <a:srgbClr val="D0CECE"/>
                </a:solidFill>
                <a:latin typeface="Lato" panose="020F0502020204030203" pitchFamily="34" charset="0"/>
                <a:cs typeface="Verdana"/>
              </a:rPr>
              <a:t> 2 </a:t>
            </a:r>
            <a:r>
              <a:rPr lang="en-GB" sz="2000" spc="-95" dirty="0" err="1">
                <a:solidFill>
                  <a:srgbClr val="D0CECE"/>
                </a:solidFill>
                <a:latin typeface="Lato" panose="020F0502020204030203" pitchFamily="34" charset="0"/>
                <a:cs typeface="Verdana"/>
              </a:rPr>
              <a:t>anos</a:t>
            </a:r>
            <a:endParaRPr lang="en-GB" sz="2000" spc="-95" dirty="0">
              <a:solidFill>
                <a:srgbClr val="D0CECE"/>
              </a:solidFill>
              <a:latin typeface="Lato" panose="020F0502020204030203" pitchFamily="34" charset="0"/>
              <a:cs typeface="Verdana"/>
            </a:endParaRPr>
          </a:p>
        </p:txBody>
      </p:sp>
      <p:sp>
        <p:nvSpPr>
          <p:cNvPr id="30" name="object 2">
            <a:extLst>
              <a:ext uri="{FF2B5EF4-FFF2-40B4-BE49-F238E27FC236}">
                <a16:creationId xmlns:a16="http://schemas.microsoft.com/office/drawing/2014/main" id="{70C40F03-A688-4D9A-AA39-48478C4C9CB1}"/>
              </a:ext>
            </a:extLst>
          </p:cNvPr>
          <p:cNvSpPr txBox="1"/>
          <p:nvPr/>
        </p:nvSpPr>
        <p:spPr>
          <a:xfrm>
            <a:off x="8404967" y="1963422"/>
            <a:ext cx="1664788" cy="629660"/>
          </a:xfrm>
          <a:prstGeom prst="rect">
            <a:avLst/>
          </a:prstGeom>
          <a:ln>
            <a:solidFill>
              <a:srgbClr val="D8D7D7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4000" spc="-95" dirty="0">
                <a:solidFill>
                  <a:srgbClr val="58916A"/>
                </a:solidFill>
                <a:latin typeface="Lato" panose="020F0502020204030203" pitchFamily="34" charset="0"/>
                <a:cs typeface="Verdana"/>
              </a:rPr>
              <a:t>2026</a:t>
            </a:r>
          </a:p>
        </p:txBody>
      </p:sp>
      <p:sp>
        <p:nvSpPr>
          <p:cNvPr id="31" name="object 2">
            <a:extLst>
              <a:ext uri="{FF2B5EF4-FFF2-40B4-BE49-F238E27FC236}">
                <a16:creationId xmlns:a16="http://schemas.microsoft.com/office/drawing/2014/main" id="{46CDE7B8-A9DE-4749-82B6-3B0A1EDA1F6D}"/>
              </a:ext>
            </a:extLst>
          </p:cNvPr>
          <p:cNvSpPr txBox="1"/>
          <p:nvPr/>
        </p:nvSpPr>
        <p:spPr>
          <a:xfrm>
            <a:off x="8414169" y="3035290"/>
            <a:ext cx="1664788" cy="1270861"/>
          </a:xfrm>
          <a:prstGeom prst="rect">
            <a:avLst/>
          </a:prstGeom>
          <a:ln>
            <a:solidFill>
              <a:srgbClr val="D8D7D7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2000" spc="-95" dirty="0">
                <a:solidFill>
                  <a:srgbClr val="D0CECE"/>
                </a:solidFill>
                <a:latin typeface="Lato" panose="020F0502020204030203" pitchFamily="34" charset="0"/>
                <a:cs typeface="Verdana"/>
              </a:rPr>
              <a:t>T-shirts 2 </a:t>
            </a:r>
            <a:r>
              <a:rPr lang="en-GB" sz="2000" spc="-95" dirty="0" err="1">
                <a:solidFill>
                  <a:srgbClr val="D0CECE"/>
                </a:solidFill>
                <a:latin typeface="Lato" panose="020F0502020204030203" pitchFamily="34" charset="0"/>
                <a:cs typeface="Verdana"/>
              </a:rPr>
              <a:t>anos</a:t>
            </a:r>
            <a:endParaRPr lang="en-GB" sz="2000" spc="-95" dirty="0">
              <a:solidFill>
                <a:srgbClr val="D0CECE"/>
              </a:solidFill>
              <a:latin typeface="Lato" panose="020F0502020204030203" pitchFamily="34" charset="0"/>
              <a:cs typeface="Verdana"/>
            </a:endParaRPr>
          </a:p>
          <a:p>
            <a:pPr marL="12700" algn="ctr">
              <a:lnSpc>
                <a:spcPct val="100000"/>
              </a:lnSpc>
              <a:spcBef>
                <a:spcPts val="110"/>
              </a:spcBef>
            </a:pPr>
            <a:endParaRPr lang="en-GB" sz="2000" spc="-95" dirty="0">
              <a:solidFill>
                <a:srgbClr val="D0CECE"/>
              </a:solidFill>
              <a:latin typeface="Lato" panose="020F0502020204030203" pitchFamily="34" charset="0"/>
              <a:cs typeface="Verdana"/>
            </a:endParaRPr>
          </a:p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2000" spc="-95" dirty="0">
                <a:solidFill>
                  <a:srgbClr val="D0CECE"/>
                </a:solidFill>
                <a:latin typeface="Lato" panose="020F0502020204030203" pitchFamily="34" charset="0"/>
                <a:cs typeface="Verdana"/>
              </a:rPr>
              <a:t>Sweatshirts 2 </a:t>
            </a:r>
            <a:r>
              <a:rPr lang="en-GB" sz="2000" spc="-95" dirty="0" err="1">
                <a:solidFill>
                  <a:srgbClr val="D0CECE"/>
                </a:solidFill>
                <a:latin typeface="Lato" panose="020F0502020204030203" pitchFamily="34" charset="0"/>
                <a:cs typeface="Verdana"/>
              </a:rPr>
              <a:t>anos</a:t>
            </a:r>
            <a:endParaRPr lang="en-GB" sz="2000" spc="-95" dirty="0">
              <a:solidFill>
                <a:srgbClr val="D0CECE"/>
              </a:solidFill>
              <a:latin typeface="Lato" panose="020F0502020204030203" pitchFamily="34" charset="0"/>
              <a:cs typeface="Verdana"/>
            </a:endParaRPr>
          </a:p>
        </p:txBody>
      </p:sp>
      <p:sp>
        <p:nvSpPr>
          <p:cNvPr id="32" name="object 2">
            <a:extLst>
              <a:ext uri="{FF2B5EF4-FFF2-40B4-BE49-F238E27FC236}">
                <a16:creationId xmlns:a16="http://schemas.microsoft.com/office/drawing/2014/main" id="{1DC75D9E-3E5E-4FB1-8C72-1B2490E974E6}"/>
              </a:ext>
            </a:extLst>
          </p:cNvPr>
          <p:cNvSpPr txBox="1"/>
          <p:nvPr/>
        </p:nvSpPr>
        <p:spPr>
          <a:xfrm>
            <a:off x="623946" y="394725"/>
            <a:ext cx="4887853" cy="5065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r>
              <a:rPr lang="en-GB" sz="3200" dirty="0" err="1">
                <a:solidFill>
                  <a:srgbClr val="3E8053"/>
                </a:solidFill>
                <a:latin typeface="Lato" panose="020F0502020204030203" pitchFamily="34" charset="0"/>
              </a:rPr>
              <a:t>Orçamento</a:t>
            </a:r>
            <a:r>
              <a:rPr lang="en-GB" sz="3200" dirty="0">
                <a:solidFill>
                  <a:srgbClr val="3E8053"/>
                </a:solidFill>
                <a:latin typeface="Lato" panose="020F0502020204030203" pitchFamily="34" charset="0"/>
              </a:rPr>
              <a:t> 2024</a:t>
            </a: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91220EEB-D8EB-7D54-ED09-6E9D52CA1179}"/>
              </a:ext>
            </a:extLst>
          </p:cNvPr>
          <p:cNvSpPr txBox="1"/>
          <p:nvPr/>
        </p:nvSpPr>
        <p:spPr>
          <a:xfrm>
            <a:off x="10226510" y="1963421"/>
            <a:ext cx="1664788" cy="629660"/>
          </a:xfrm>
          <a:prstGeom prst="rect">
            <a:avLst/>
          </a:prstGeom>
          <a:ln>
            <a:solidFill>
              <a:srgbClr val="D8D7D7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4000" spc="-95" dirty="0">
                <a:solidFill>
                  <a:srgbClr val="58916A"/>
                </a:solidFill>
                <a:latin typeface="Lato" panose="020F0502020204030203" pitchFamily="34" charset="0"/>
                <a:cs typeface="Verdana"/>
              </a:rPr>
              <a:t>2027</a:t>
            </a: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68EE01AE-739E-6FD7-1ADA-C8C26E1AA2BA}"/>
              </a:ext>
            </a:extLst>
          </p:cNvPr>
          <p:cNvSpPr txBox="1"/>
          <p:nvPr/>
        </p:nvSpPr>
        <p:spPr>
          <a:xfrm>
            <a:off x="10226510" y="3035290"/>
            <a:ext cx="1664788" cy="629660"/>
          </a:xfrm>
          <a:prstGeom prst="rect">
            <a:avLst/>
          </a:prstGeom>
          <a:ln>
            <a:solidFill>
              <a:srgbClr val="D8D7D7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2000" spc="-95" dirty="0" err="1">
                <a:solidFill>
                  <a:srgbClr val="D0CECE"/>
                </a:solidFill>
                <a:latin typeface="Lato" panose="020F0502020204030203" pitchFamily="34" charset="0"/>
                <a:cs typeface="Verdana"/>
              </a:rPr>
              <a:t>Camtilenas</a:t>
            </a:r>
            <a:r>
              <a:rPr lang="en-GB" sz="2000" spc="-95" dirty="0">
                <a:solidFill>
                  <a:srgbClr val="D0CECE"/>
                </a:solidFill>
                <a:latin typeface="Lato" panose="020F0502020204030203" pitchFamily="34" charset="0"/>
                <a:cs typeface="Verdana"/>
              </a:rPr>
              <a:t> 2 </a:t>
            </a:r>
            <a:r>
              <a:rPr lang="en-GB" sz="2000" spc="-95" dirty="0" err="1">
                <a:solidFill>
                  <a:srgbClr val="D0CECE"/>
                </a:solidFill>
                <a:latin typeface="Lato" panose="020F0502020204030203" pitchFamily="34" charset="0"/>
                <a:cs typeface="Verdana"/>
              </a:rPr>
              <a:t>anos</a:t>
            </a:r>
            <a:endParaRPr lang="en-GB" sz="2000" spc="-95" dirty="0">
              <a:solidFill>
                <a:srgbClr val="D0CECE"/>
              </a:solidFill>
              <a:latin typeface="Lato" panose="020F0502020204030203" pitchFamily="34" charset="0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37793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4F5B59E2-2C73-483C-ACA5-49D0026AF637}"/>
              </a:ext>
            </a:extLst>
          </p:cNvPr>
          <p:cNvSpPr txBox="1"/>
          <p:nvPr/>
        </p:nvSpPr>
        <p:spPr>
          <a:xfrm>
            <a:off x="623947" y="394725"/>
            <a:ext cx="4085590" cy="5065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Orçamento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2024</a:t>
            </a:r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8999AE2C-6D0E-4077-9771-2D56297FB3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6326" y="1246766"/>
            <a:ext cx="7915534" cy="44499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Despesas</a:t>
            </a:r>
            <a:r>
              <a:rPr lang="en-GB" sz="2800" spc="-50" dirty="0">
                <a:solidFill>
                  <a:srgbClr val="3E8053"/>
                </a:solidFill>
                <a:latin typeface="Lato Light" panose="020F0302020204030203" pitchFamily="34" charset="0"/>
              </a:rPr>
              <a:t> do </a:t>
            </a: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Camtilshop</a:t>
            </a:r>
            <a:endParaRPr sz="2800" spc="-55" dirty="0">
              <a:solidFill>
                <a:srgbClr val="3E8053"/>
              </a:solidFill>
              <a:latin typeface="Lato Light" panose="020F0302020204030203" pitchFamily="34" charset="0"/>
            </a:endParaRPr>
          </a:p>
        </p:txBody>
      </p:sp>
      <p:cxnSp>
        <p:nvCxnSpPr>
          <p:cNvPr id="10" name="Conexão Reta 4">
            <a:extLst>
              <a:ext uri="{FF2B5EF4-FFF2-40B4-BE49-F238E27FC236}">
                <a16:creationId xmlns:a16="http://schemas.microsoft.com/office/drawing/2014/main" id="{FA49C296-B1B3-45CB-A098-53A9D7DFE567}"/>
              </a:ext>
            </a:extLst>
          </p:cNvPr>
          <p:cNvCxnSpPr>
            <a:cxnSpLocks/>
          </p:cNvCxnSpPr>
          <p:nvPr/>
        </p:nvCxnSpPr>
        <p:spPr>
          <a:xfrm flipV="1">
            <a:off x="0" y="950167"/>
            <a:ext cx="12192000" cy="24938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5">
            <a:extLst>
              <a:ext uri="{FF2B5EF4-FFF2-40B4-BE49-F238E27FC236}">
                <a16:creationId xmlns:a16="http://schemas.microsoft.com/office/drawing/2014/main" id="{FD9A1171-F175-4FB3-95EA-6181ABF7216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lum bright="70000" contrast="-70000"/>
          </a:blip>
          <a:srcRect t="61116" r="10657" b="4087"/>
          <a:stretch/>
        </p:blipFill>
        <p:spPr>
          <a:xfrm>
            <a:off x="10335986" y="389479"/>
            <a:ext cx="1856014" cy="468670"/>
          </a:xfrm>
          <a:prstGeom prst="rect">
            <a:avLst/>
          </a:prstGeom>
        </p:spPr>
      </p:pic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D0AD4FD2-A303-484A-9D3E-9E6FEC7990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144035"/>
              </p:ext>
            </p:extLst>
          </p:nvPr>
        </p:nvGraphicFramePr>
        <p:xfrm>
          <a:off x="2453640" y="3070860"/>
          <a:ext cx="7284720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240">
                  <a:extLst>
                    <a:ext uri="{9D8B030D-6E8A-4147-A177-3AD203B41FA5}">
                      <a16:colId xmlns:a16="http://schemas.microsoft.com/office/drawing/2014/main" val="1171032388"/>
                    </a:ext>
                  </a:extLst>
                </a:gridCol>
                <a:gridCol w="2428240">
                  <a:extLst>
                    <a:ext uri="{9D8B030D-6E8A-4147-A177-3AD203B41FA5}">
                      <a16:colId xmlns:a16="http://schemas.microsoft.com/office/drawing/2014/main" val="994387738"/>
                    </a:ext>
                  </a:extLst>
                </a:gridCol>
                <a:gridCol w="2428240">
                  <a:extLst>
                    <a:ext uri="{9D8B030D-6E8A-4147-A177-3AD203B41FA5}">
                      <a16:colId xmlns:a16="http://schemas.microsoft.com/office/drawing/2014/main" val="2450754624"/>
                    </a:ext>
                  </a:extLst>
                </a:gridCol>
              </a:tblGrid>
              <a:tr h="100838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>
                          <a:latin typeface="Lato" panose="020F0502020204030203" pitchFamily="34" charset="0"/>
                        </a:rPr>
                        <a:t>Encomendas</a:t>
                      </a:r>
                      <a:endParaRPr lang="en-GB" sz="2800" dirty="0">
                        <a:latin typeface="Lato" panose="020F0502020204030203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80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Lato" panose="020F0502020204030203" pitchFamily="34" charset="0"/>
                        </a:rPr>
                        <a:t>Outros </a:t>
                      </a:r>
                      <a:r>
                        <a:rPr lang="en-GB" sz="2800" dirty="0" err="1">
                          <a:latin typeface="Lato" panose="020F0502020204030203" pitchFamily="34" charset="0"/>
                        </a:rPr>
                        <a:t>Gastos</a:t>
                      </a:r>
                      <a:endParaRPr lang="en-GB" sz="2800" dirty="0">
                        <a:latin typeface="Lato" panose="020F0502020204030203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80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Lato" panose="020F0502020204030203" pitchFamily="34" charset="0"/>
                        </a:rPr>
                        <a:t>Total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80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608994"/>
                  </a:ext>
                </a:extLst>
              </a:tr>
              <a:tr h="100838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Lato" panose="020F0502020204030203" pitchFamily="34" charset="0"/>
                        </a:rPr>
                        <a:t>5050 €</a:t>
                      </a: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Lato" panose="020F0502020204030203" pitchFamily="34" charset="0"/>
                        </a:rPr>
                        <a:t>220 €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Lato" panose="020F0502020204030203" pitchFamily="34" charset="0"/>
                        </a:rPr>
                        <a:t>5270 €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972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853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>
            <a:extLst>
              <a:ext uri="{FF2B5EF4-FFF2-40B4-BE49-F238E27FC236}">
                <a16:creationId xmlns:a16="http://schemas.microsoft.com/office/drawing/2014/main" id="{8999AE2C-6D0E-4077-9771-2D56297FB3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6326" y="1246766"/>
            <a:ext cx="7915534" cy="44499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Despesas</a:t>
            </a:r>
            <a:r>
              <a:rPr lang="en-GB" sz="2800" spc="-50" dirty="0">
                <a:solidFill>
                  <a:srgbClr val="3E8053"/>
                </a:solidFill>
                <a:latin typeface="Lato Light" panose="020F0302020204030203" pitchFamily="34" charset="0"/>
              </a:rPr>
              <a:t> do </a:t>
            </a: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Camtilshop</a:t>
            </a:r>
            <a:endParaRPr sz="2800" spc="-55" dirty="0">
              <a:solidFill>
                <a:srgbClr val="3E8053"/>
              </a:solidFill>
              <a:latin typeface="Lato Light" panose="020F0302020204030203" pitchFamily="34" charset="0"/>
            </a:endParaRPr>
          </a:p>
        </p:txBody>
      </p:sp>
      <p:cxnSp>
        <p:nvCxnSpPr>
          <p:cNvPr id="10" name="Conexão Reta 4">
            <a:extLst>
              <a:ext uri="{FF2B5EF4-FFF2-40B4-BE49-F238E27FC236}">
                <a16:creationId xmlns:a16="http://schemas.microsoft.com/office/drawing/2014/main" id="{FA49C296-B1B3-45CB-A098-53A9D7DFE567}"/>
              </a:ext>
            </a:extLst>
          </p:cNvPr>
          <p:cNvCxnSpPr>
            <a:cxnSpLocks/>
          </p:cNvCxnSpPr>
          <p:nvPr/>
        </p:nvCxnSpPr>
        <p:spPr>
          <a:xfrm flipV="1">
            <a:off x="0" y="950167"/>
            <a:ext cx="12192000" cy="24938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5">
            <a:extLst>
              <a:ext uri="{FF2B5EF4-FFF2-40B4-BE49-F238E27FC236}">
                <a16:creationId xmlns:a16="http://schemas.microsoft.com/office/drawing/2014/main" id="{FD9A1171-F175-4FB3-95EA-6181ABF721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</a:blip>
          <a:srcRect t="61116" r="10657" b="4087"/>
          <a:stretch/>
        </p:blipFill>
        <p:spPr>
          <a:xfrm>
            <a:off x="10335986" y="389479"/>
            <a:ext cx="1856014" cy="468670"/>
          </a:xfrm>
          <a:prstGeom prst="rect">
            <a:avLst/>
          </a:prstGeom>
        </p:spPr>
      </p:pic>
      <p:sp>
        <p:nvSpPr>
          <p:cNvPr id="9" name="object 2">
            <a:extLst>
              <a:ext uri="{FF2B5EF4-FFF2-40B4-BE49-F238E27FC236}">
                <a16:creationId xmlns:a16="http://schemas.microsoft.com/office/drawing/2014/main" id="{03A4F9A8-2289-4E2A-8695-817BA4587B11}"/>
              </a:ext>
            </a:extLst>
          </p:cNvPr>
          <p:cNvSpPr txBox="1"/>
          <p:nvPr/>
        </p:nvSpPr>
        <p:spPr>
          <a:xfrm>
            <a:off x="3803426" y="2444205"/>
            <a:ext cx="4585147" cy="124521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40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Saldo</a:t>
            </a:r>
            <a:r>
              <a:rPr lang="en-GB" sz="40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</a:t>
            </a:r>
            <a:r>
              <a:rPr lang="en-GB" sz="40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Orçamentado</a:t>
            </a:r>
            <a:r>
              <a:rPr lang="en-GB" sz="40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2023</a:t>
            </a:r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99005D1A-5B12-4135-A9A9-BDBD7C485384}"/>
              </a:ext>
            </a:extLst>
          </p:cNvPr>
          <p:cNvSpPr txBox="1"/>
          <p:nvPr/>
        </p:nvSpPr>
        <p:spPr>
          <a:xfrm>
            <a:off x="3980995" y="4366973"/>
            <a:ext cx="4236719" cy="937436"/>
          </a:xfrm>
          <a:prstGeom prst="rect">
            <a:avLst/>
          </a:prstGeom>
          <a:ln>
            <a:solidFill>
              <a:srgbClr val="D8D7D7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6000" spc="-95" dirty="0">
                <a:latin typeface="Lato" panose="020F0502020204030203" pitchFamily="34" charset="0"/>
                <a:cs typeface="Verdana"/>
              </a:rPr>
              <a:t>5270 €</a:t>
            </a: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389E5A63-3DD2-4D9C-8338-9DE0E77D8847}"/>
              </a:ext>
            </a:extLst>
          </p:cNvPr>
          <p:cNvSpPr txBox="1"/>
          <p:nvPr/>
        </p:nvSpPr>
        <p:spPr>
          <a:xfrm>
            <a:off x="623947" y="394725"/>
            <a:ext cx="4085590" cy="5065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Orçamento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2112385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ED3876CD-5334-411E-9126-9E299B1C0E86}"/>
              </a:ext>
            </a:extLst>
          </p:cNvPr>
          <p:cNvSpPr txBox="1"/>
          <p:nvPr/>
        </p:nvSpPr>
        <p:spPr>
          <a:xfrm>
            <a:off x="1368167" y="2935595"/>
            <a:ext cx="3724533" cy="986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7605"/>
              </a:lnSpc>
              <a:spcBef>
                <a:spcPts val="95"/>
              </a:spcBef>
            </a:pPr>
            <a:r>
              <a:rPr lang="en-GB" sz="6350" b="1" spc="-254" dirty="0" err="1">
                <a:solidFill>
                  <a:srgbClr val="3E8053"/>
                </a:solidFill>
                <a:latin typeface="Arial"/>
                <a:cs typeface="Arial"/>
              </a:rPr>
              <a:t>Despesas</a:t>
            </a:r>
            <a:endParaRPr sz="6350" dirty="0">
              <a:latin typeface="Verdana"/>
              <a:cs typeface="Verdana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D0A2FB4D-A35B-4364-B7D5-12F001D78EC9}"/>
              </a:ext>
            </a:extLst>
          </p:cNvPr>
          <p:cNvSpPr txBox="1"/>
          <p:nvPr/>
        </p:nvSpPr>
        <p:spPr>
          <a:xfrm>
            <a:off x="7437755" y="2935595"/>
            <a:ext cx="3230245" cy="986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7605"/>
              </a:lnSpc>
              <a:spcBef>
                <a:spcPts val="95"/>
              </a:spcBef>
            </a:pPr>
            <a:r>
              <a:rPr lang="en-GB" sz="6350" b="1" spc="-254" dirty="0" err="1">
                <a:solidFill>
                  <a:srgbClr val="3E8053"/>
                </a:solidFill>
                <a:latin typeface="Arial"/>
                <a:cs typeface="Arial"/>
              </a:rPr>
              <a:t>Receitas</a:t>
            </a:r>
            <a:endParaRPr sz="6350" dirty="0">
              <a:latin typeface="Verdana"/>
              <a:cs typeface="Verdana"/>
            </a:endParaRPr>
          </a:p>
        </p:txBody>
      </p:sp>
      <p:cxnSp>
        <p:nvCxnSpPr>
          <p:cNvPr id="17" name="Conexão Reta 4">
            <a:extLst>
              <a:ext uri="{FF2B5EF4-FFF2-40B4-BE49-F238E27FC236}">
                <a16:creationId xmlns:a16="http://schemas.microsoft.com/office/drawing/2014/main" id="{BB9BDBFA-E9C4-4240-8CC6-2D4765C7E1A1}"/>
              </a:ext>
            </a:extLst>
          </p:cNvPr>
          <p:cNvCxnSpPr>
            <a:cxnSpLocks/>
          </p:cNvCxnSpPr>
          <p:nvPr/>
        </p:nvCxnSpPr>
        <p:spPr>
          <a:xfrm flipV="1">
            <a:off x="0" y="950167"/>
            <a:ext cx="12192000" cy="24938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m 5">
            <a:extLst>
              <a:ext uri="{FF2B5EF4-FFF2-40B4-BE49-F238E27FC236}">
                <a16:creationId xmlns:a16="http://schemas.microsoft.com/office/drawing/2014/main" id="{060103FA-1C41-4C6F-8C68-BBEE197537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</a:blip>
          <a:srcRect t="61116" r="10657" b="4087"/>
          <a:stretch/>
        </p:blipFill>
        <p:spPr>
          <a:xfrm>
            <a:off x="10335986" y="389479"/>
            <a:ext cx="1856014" cy="468670"/>
          </a:xfrm>
          <a:prstGeom prst="rect">
            <a:avLst/>
          </a:prstGeom>
        </p:spPr>
      </p:pic>
      <p:sp>
        <p:nvSpPr>
          <p:cNvPr id="2" name="object 2">
            <a:extLst>
              <a:ext uri="{FF2B5EF4-FFF2-40B4-BE49-F238E27FC236}">
                <a16:creationId xmlns:a16="http://schemas.microsoft.com/office/drawing/2014/main" id="{A20C84F1-BA78-47B6-8C62-BBDF0DEABA0C}"/>
              </a:ext>
            </a:extLst>
          </p:cNvPr>
          <p:cNvSpPr txBox="1"/>
          <p:nvPr/>
        </p:nvSpPr>
        <p:spPr>
          <a:xfrm>
            <a:off x="623947" y="394725"/>
            <a:ext cx="4085590" cy="5065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Orçamento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927690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ED3876CD-5334-411E-9126-9E299B1C0E86}"/>
              </a:ext>
            </a:extLst>
          </p:cNvPr>
          <p:cNvSpPr txBox="1"/>
          <p:nvPr/>
        </p:nvSpPr>
        <p:spPr>
          <a:xfrm>
            <a:off x="1368167" y="2935595"/>
            <a:ext cx="3724533" cy="986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7605"/>
              </a:lnSpc>
              <a:spcBef>
                <a:spcPts val="95"/>
              </a:spcBef>
            </a:pPr>
            <a:r>
              <a:rPr lang="en-GB" sz="6350" b="1" spc="-254" dirty="0" err="1">
                <a:solidFill>
                  <a:srgbClr val="A4C8AF"/>
                </a:solidFill>
                <a:latin typeface="Arial"/>
                <a:cs typeface="Arial"/>
              </a:rPr>
              <a:t>Despesas</a:t>
            </a:r>
            <a:endParaRPr sz="6350" dirty="0">
              <a:solidFill>
                <a:srgbClr val="A4C8AF"/>
              </a:solidFill>
              <a:latin typeface="Verdana"/>
              <a:cs typeface="Verdana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D0A2FB4D-A35B-4364-B7D5-12F001D78EC9}"/>
              </a:ext>
            </a:extLst>
          </p:cNvPr>
          <p:cNvSpPr txBox="1"/>
          <p:nvPr/>
        </p:nvSpPr>
        <p:spPr>
          <a:xfrm>
            <a:off x="7437755" y="2935595"/>
            <a:ext cx="3230245" cy="986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7605"/>
              </a:lnSpc>
              <a:spcBef>
                <a:spcPts val="95"/>
              </a:spcBef>
            </a:pPr>
            <a:r>
              <a:rPr lang="en-GB" sz="6350" b="1" spc="-254" dirty="0" err="1">
                <a:solidFill>
                  <a:srgbClr val="3E8053"/>
                </a:solidFill>
                <a:latin typeface="Arial"/>
                <a:cs typeface="Arial"/>
              </a:rPr>
              <a:t>Receitas</a:t>
            </a:r>
            <a:endParaRPr sz="6350" dirty="0">
              <a:latin typeface="Verdana"/>
              <a:cs typeface="Verdana"/>
            </a:endParaRPr>
          </a:p>
        </p:txBody>
      </p:sp>
      <p:cxnSp>
        <p:nvCxnSpPr>
          <p:cNvPr id="17" name="Conexão Reta 4">
            <a:extLst>
              <a:ext uri="{FF2B5EF4-FFF2-40B4-BE49-F238E27FC236}">
                <a16:creationId xmlns:a16="http://schemas.microsoft.com/office/drawing/2014/main" id="{BB9BDBFA-E9C4-4240-8CC6-2D4765C7E1A1}"/>
              </a:ext>
            </a:extLst>
          </p:cNvPr>
          <p:cNvCxnSpPr>
            <a:cxnSpLocks/>
          </p:cNvCxnSpPr>
          <p:nvPr/>
        </p:nvCxnSpPr>
        <p:spPr>
          <a:xfrm flipV="1">
            <a:off x="0" y="950167"/>
            <a:ext cx="12192000" cy="24938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m 5">
            <a:extLst>
              <a:ext uri="{FF2B5EF4-FFF2-40B4-BE49-F238E27FC236}">
                <a16:creationId xmlns:a16="http://schemas.microsoft.com/office/drawing/2014/main" id="{060103FA-1C41-4C6F-8C68-BBEE197537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</a:blip>
          <a:srcRect t="61116" r="10657" b="4087"/>
          <a:stretch/>
        </p:blipFill>
        <p:spPr>
          <a:xfrm>
            <a:off x="10335986" y="389479"/>
            <a:ext cx="1856014" cy="468670"/>
          </a:xfrm>
          <a:prstGeom prst="rect">
            <a:avLst/>
          </a:prstGeom>
        </p:spPr>
      </p:pic>
      <p:sp>
        <p:nvSpPr>
          <p:cNvPr id="2" name="object 2">
            <a:extLst>
              <a:ext uri="{FF2B5EF4-FFF2-40B4-BE49-F238E27FC236}">
                <a16:creationId xmlns:a16="http://schemas.microsoft.com/office/drawing/2014/main" id="{1CEE5BFC-A1E4-41AA-A0C2-C1ED68520E00}"/>
              </a:ext>
            </a:extLst>
          </p:cNvPr>
          <p:cNvSpPr txBox="1"/>
          <p:nvPr/>
        </p:nvSpPr>
        <p:spPr>
          <a:xfrm>
            <a:off x="623947" y="394725"/>
            <a:ext cx="4085590" cy="5065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Orçamento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478519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>
            <a:extLst>
              <a:ext uri="{FF2B5EF4-FFF2-40B4-BE49-F238E27FC236}">
                <a16:creationId xmlns:a16="http://schemas.microsoft.com/office/drawing/2014/main" id="{8999AE2C-6D0E-4077-9771-2D56297FB3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6326" y="1246766"/>
            <a:ext cx="7915534" cy="44499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Receitas</a:t>
            </a:r>
            <a:r>
              <a:rPr lang="en-GB" sz="2800" spc="-50" dirty="0">
                <a:solidFill>
                  <a:srgbClr val="3E8053"/>
                </a:solidFill>
                <a:latin typeface="Lato Light" panose="020F0302020204030203" pitchFamily="34" charset="0"/>
              </a:rPr>
              <a:t> do </a:t>
            </a: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Camtilshop</a:t>
            </a:r>
            <a:endParaRPr sz="2800" spc="-55" dirty="0">
              <a:solidFill>
                <a:srgbClr val="3E8053"/>
              </a:solidFill>
              <a:latin typeface="Lato Light" panose="020F0302020204030203" pitchFamily="34" charset="0"/>
            </a:endParaRPr>
          </a:p>
        </p:txBody>
      </p:sp>
      <p:cxnSp>
        <p:nvCxnSpPr>
          <p:cNvPr id="10" name="Conexão Reta 4">
            <a:extLst>
              <a:ext uri="{FF2B5EF4-FFF2-40B4-BE49-F238E27FC236}">
                <a16:creationId xmlns:a16="http://schemas.microsoft.com/office/drawing/2014/main" id="{FA49C296-B1B3-45CB-A098-53A9D7DFE567}"/>
              </a:ext>
            </a:extLst>
          </p:cNvPr>
          <p:cNvCxnSpPr>
            <a:cxnSpLocks/>
          </p:cNvCxnSpPr>
          <p:nvPr/>
        </p:nvCxnSpPr>
        <p:spPr>
          <a:xfrm flipV="1">
            <a:off x="0" y="950167"/>
            <a:ext cx="12192000" cy="24938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5">
            <a:extLst>
              <a:ext uri="{FF2B5EF4-FFF2-40B4-BE49-F238E27FC236}">
                <a16:creationId xmlns:a16="http://schemas.microsoft.com/office/drawing/2014/main" id="{FD9A1171-F175-4FB3-95EA-6181ABF7216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lum bright="70000" contrast="-70000"/>
          </a:blip>
          <a:srcRect t="61116" r="10657" b="4087"/>
          <a:stretch/>
        </p:blipFill>
        <p:spPr>
          <a:xfrm>
            <a:off x="10335986" y="389479"/>
            <a:ext cx="1856014" cy="468670"/>
          </a:xfrm>
          <a:prstGeom prst="rect">
            <a:avLst/>
          </a:prstGeom>
        </p:spPr>
      </p:pic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199AE8C8-BFFA-4308-8349-8749F4590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045362"/>
              </p:ext>
            </p:extLst>
          </p:nvPr>
        </p:nvGraphicFramePr>
        <p:xfrm>
          <a:off x="2453640" y="3070860"/>
          <a:ext cx="7284720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240">
                  <a:extLst>
                    <a:ext uri="{9D8B030D-6E8A-4147-A177-3AD203B41FA5}">
                      <a16:colId xmlns:a16="http://schemas.microsoft.com/office/drawing/2014/main" val="1143648458"/>
                    </a:ext>
                  </a:extLst>
                </a:gridCol>
                <a:gridCol w="2428240">
                  <a:extLst>
                    <a:ext uri="{9D8B030D-6E8A-4147-A177-3AD203B41FA5}">
                      <a16:colId xmlns:a16="http://schemas.microsoft.com/office/drawing/2014/main" val="994387738"/>
                    </a:ext>
                  </a:extLst>
                </a:gridCol>
                <a:gridCol w="2428240">
                  <a:extLst>
                    <a:ext uri="{9D8B030D-6E8A-4147-A177-3AD203B41FA5}">
                      <a16:colId xmlns:a16="http://schemas.microsoft.com/office/drawing/2014/main" val="2450754624"/>
                    </a:ext>
                  </a:extLst>
                </a:gridCol>
              </a:tblGrid>
              <a:tr h="100838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Lato" panose="020F0502020204030203" pitchFamily="34" charset="0"/>
                        </a:rPr>
                        <a:t>Campos</a:t>
                      </a: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80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Lato" panose="020F0502020204030203" pitchFamily="34" charset="0"/>
                        </a:rPr>
                        <a:t>Fora Campos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80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Lato" panose="020F0502020204030203" pitchFamily="34" charset="0"/>
                        </a:rPr>
                        <a:t>Total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80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608994"/>
                  </a:ext>
                </a:extLst>
              </a:tr>
              <a:tr h="100838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Lato" panose="020F0502020204030203" pitchFamily="34" charset="0"/>
                        </a:rPr>
                        <a:t>6925€</a:t>
                      </a: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Lato" panose="020F0502020204030203" pitchFamily="34" charset="0"/>
                        </a:rPr>
                        <a:t>1136€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Lato" panose="020F0502020204030203" pitchFamily="34" charset="0"/>
                        </a:rPr>
                        <a:t>8061€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972614"/>
                  </a:ext>
                </a:extLst>
              </a:tr>
            </a:tbl>
          </a:graphicData>
        </a:graphic>
      </p:graphicFrame>
      <p:sp>
        <p:nvSpPr>
          <p:cNvPr id="2" name="object 2">
            <a:extLst>
              <a:ext uri="{FF2B5EF4-FFF2-40B4-BE49-F238E27FC236}">
                <a16:creationId xmlns:a16="http://schemas.microsoft.com/office/drawing/2014/main" id="{1C87732E-89F9-4F42-87CF-D3E2DA3F3961}"/>
              </a:ext>
            </a:extLst>
          </p:cNvPr>
          <p:cNvSpPr txBox="1"/>
          <p:nvPr/>
        </p:nvSpPr>
        <p:spPr>
          <a:xfrm>
            <a:off x="623947" y="394725"/>
            <a:ext cx="4085590" cy="5065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Orçamento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2444064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32B7896A51AEE4A9E5FB30EE8296085" ma:contentTypeVersion="12" ma:contentTypeDescription="Criar um novo documento." ma:contentTypeScope="" ma:versionID="b0c82f29d11aded4eb89167572834ade">
  <xsd:schema xmlns:xsd="http://www.w3.org/2001/XMLSchema" xmlns:xs="http://www.w3.org/2001/XMLSchema" xmlns:p="http://schemas.microsoft.com/office/2006/metadata/properties" xmlns:ns2="88ab3a03-9c8d-46f1-81c7-0d64ddf2d7c2" xmlns:ns3="45ca3f2f-cc4c-4b33-87fe-87c2b3a90e1e" targetNamespace="http://schemas.microsoft.com/office/2006/metadata/properties" ma:root="true" ma:fieldsID="a627f8bf43b024fe635f4dae5abb8fe5" ns2:_="" ns3:_="">
    <xsd:import namespace="88ab3a03-9c8d-46f1-81c7-0d64ddf2d7c2"/>
    <xsd:import namespace="45ca3f2f-cc4c-4b33-87fe-87c2b3a90e1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ab3a03-9c8d-46f1-81c7-0d64ddf2d7c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hes de Partilhado Com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ca3f2f-cc4c-4b33-87fe-87c2b3a90e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BE4CCD-A094-4FC9-9108-A066F600644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5ca3f2f-cc4c-4b33-87fe-87c2b3a90e1e"/>
    <ds:schemaRef ds:uri="88ab3a03-9c8d-46f1-81c7-0d64ddf2d7c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611309D-7ED6-42D7-9954-8BE47CF76B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ab3a03-9c8d-46f1-81c7-0d64ddf2d7c2"/>
    <ds:schemaRef ds:uri="45ca3f2f-cc4c-4b33-87fe-87c2b3a90e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26492F6-9C51-4634-856F-027DEEA7AA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10390</TotalTime>
  <Words>252</Words>
  <Application>Microsoft Office PowerPoint</Application>
  <PresentationFormat>Widescreen</PresentationFormat>
  <Paragraphs>90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Lato</vt:lpstr>
      <vt:lpstr>Lato Black</vt:lpstr>
      <vt:lpstr>Lato Light</vt:lpstr>
      <vt:lpstr>Verdana</vt:lpstr>
      <vt:lpstr>Office Theme</vt:lpstr>
      <vt:lpstr>Camtilshop</vt:lpstr>
      <vt:lpstr>PowerPoint Presentation</vt:lpstr>
      <vt:lpstr>PowerPoint Presentation</vt:lpstr>
      <vt:lpstr>Ciclo de investimentos</vt:lpstr>
      <vt:lpstr>Despesas do Camtilshop</vt:lpstr>
      <vt:lpstr>Despesas do Camtilshop</vt:lpstr>
      <vt:lpstr>PowerPoint Presentation</vt:lpstr>
      <vt:lpstr>PowerPoint Presentation</vt:lpstr>
      <vt:lpstr>Receitas do Camtilshop</vt:lpstr>
      <vt:lpstr>Receitas do Camtilshop</vt:lpstr>
      <vt:lpstr>Balanço (€ na conta da Camtilshop)</vt:lpstr>
      <vt:lpstr>Saldos (totais finais do exercício 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Camtilshop</dc:title>
  <dc:creator>Rita Mira Vaz</dc:creator>
  <cp:lastModifiedBy>Tiago Vassalo</cp:lastModifiedBy>
  <cp:revision>15</cp:revision>
  <dcterms:created xsi:type="dcterms:W3CDTF">2020-10-07T17:38:09Z</dcterms:created>
  <dcterms:modified xsi:type="dcterms:W3CDTF">2023-11-10T17:50:42Z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0x010100832B7896A51AEE4A9E5FB30EE8296085</vt:lpwstr>
  </property>
</Properties>
</file>