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59" r:id="rId7"/>
    <p:sldId id="260" r:id="rId8"/>
    <p:sldId id="261" r:id="rId9"/>
    <p:sldId id="269" r:id="rId10"/>
    <p:sldId id="270" r:id="rId11"/>
    <p:sldId id="262" r:id="rId12"/>
    <p:sldId id="263" r:id="rId13"/>
    <p:sldId id="268" r:id="rId14"/>
    <p:sldId id="265" r:id="rId15"/>
    <p:sldId id="264" r:id="rId16"/>
    <p:sldId id="26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gem Camtil" initials="IC" lastIdx="2" clrIdx="0">
    <p:extLst>
      <p:ext uri="{19B8F6BF-5375-455C-9EA6-DF929625EA0E}">
        <p15:presenceInfo xmlns:p15="http://schemas.microsoft.com/office/powerpoint/2012/main" userId="Imagem Cam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4548" autoAdjust="0"/>
  </p:normalViewPr>
  <p:slideViewPr>
    <p:cSldViewPr snapToGrid="0" showGuides="1">
      <p:cViewPr varScale="1">
        <p:scale>
          <a:sx n="96" d="100"/>
          <a:sy n="96" d="100"/>
        </p:scale>
        <p:origin x="11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E215B-504A-470B-8100-255AA6C45527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E2DAF-448F-450C-8BC7-66ED6DA11E0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E2DAF-448F-450C-8BC7-66ED6DA11E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9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E2DAF-448F-450C-8BC7-66ED6DA11E0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4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CA42-BCD6-4366-BEB4-448F26B2E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C0FD2-3EA1-4383-AA03-6FD79526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3359C-8182-4E29-BA9F-4BF05E3B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ECD85-3349-4B49-8687-3D7FA162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3BB29-2260-4475-A595-EAC3FA8E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3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229A-E370-477F-B5FA-0655144C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2CADF-0B52-46BE-A20F-E811344BD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A7C8-2AE8-4470-8C31-3583F12F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6DDB-D8E2-42B0-8BD5-AE18C9F9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7C307-A13C-44E3-9FA1-867A9CCE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1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6B6C9-1D68-45EE-BC9D-73A12BDE9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41190-012A-4B13-ADE3-B38B83192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F20B9-8C70-4603-B15C-AB870DC0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74A3A-F31A-42DA-9B4B-46E5FED9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C8A22-41C2-4282-A90E-2CB0EAE2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54FC-BD94-4E3E-B1F5-FBFE0137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5DED-EDF2-4D34-BF82-0FAC1B6B1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9368-1EC0-4DCD-8ED0-35B1E491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C0AFA-33BC-44C7-9308-71846B94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CE46-B42E-4760-B353-7F019B9B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4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FECF-6EF6-4DB5-B05C-76CBA723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9E712-8ACE-4345-9FB3-CA7A783AB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D7E5D-A64A-4371-A6CB-9A75AE92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796FF-CD82-4AA5-A0EF-62C4FBCF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BEE2-177F-4221-86D8-5F3A29AD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9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2705-6E79-4E4C-B1B9-A0387AF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B1F5-22F0-4D8C-835D-EB879D4DD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C93E4-6928-4D1C-BD5F-20B9FF6A1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43F2B-182A-4D33-BFDE-0BC53A37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D35D4-CE59-4FA2-AE01-844DE0CA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5AA26-D831-4442-AFC4-81D55D6D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FDF5-8624-4049-9029-6B310768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2D33-7BEE-41D7-A5F0-830A5F87E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7A178-C108-4D9B-B8FC-8925E897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D2C1F1-3FA5-4E60-BB95-E3E29FC31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A0BE-01B5-4220-AAD1-B7388C032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3056B-50E2-4180-8C73-0BDE0FA8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560BE-0536-4B4A-A6EE-0D4DC655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CB1E7-5545-455C-A35B-75ACC655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2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807A-E6D7-45DF-ABDF-60A9DB6D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9DC24-11ED-4022-8029-1DE75A64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7765E-715B-40E2-A70D-0A02FD13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358AA-D3E1-48CF-8635-7EE416A0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2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127219-C547-4F09-87B5-E161DF8F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E61DD-EEAC-4201-AA5A-BEE83355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B336D-CAF6-4CB6-A349-428B94AD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3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0896-C5FF-48F2-AFFD-EABA5F051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8D4F-F0DA-4E7D-A4C7-1C76EB80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5F3D3-B410-417C-B74F-C1B609A3D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1382E-2E3D-4383-A39B-4E147F8E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FC84-2D2E-4E65-BAA0-B3C2D357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56853-235C-42DB-A66C-D775EEFC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1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9EBE-5FC0-4D1E-A901-CC8F2F63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09A05-E1B2-43D8-8B3D-018F16D26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7E041-D88D-4F67-93A2-26F7AD6E8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CC66F-1537-415C-9C68-049A8F58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42CE1-14F9-4245-B2D6-2909CDC0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60A01-3875-4605-A7AB-F66DE897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26613-4657-4308-B174-344A5843C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4EBEB-5927-4CEC-93F0-E1B3359BC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06F94-C3A2-41CF-ACE9-DC0D0AA8B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1201-80A5-4357-B7A5-B95766DE5831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FAAD-18A7-4082-9219-459516A34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55964-D196-4A76-BB07-EBE35D4F9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24AC-9887-4D04-8E7C-90368BC543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E51752A-47D8-449A-B07F-89346AFAE8D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0"/>
                </a:moveTo>
                <a:lnTo>
                  <a:pt x="20104099" y="0"/>
                </a:lnTo>
                <a:lnTo>
                  <a:pt x="20104099" y="11308556"/>
                </a:lnTo>
                <a:lnTo>
                  <a:pt x="0" y="11308556"/>
                </a:lnTo>
                <a:lnTo>
                  <a:pt x="0" y="0"/>
                </a:lnTo>
                <a:close/>
              </a:path>
            </a:pathLst>
          </a:custGeom>
          <a:solidFill>
            <a:srgbClr val="3E8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B74BAFA-FB07-4F1E-9E85-4AC3C0E13D9D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58916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BCA99-C02B-47BE-A40A-D967CF610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0" y="393700"/>
            <a:ext cx="6146800" cy="1147762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  <a:latin typeface="Lato Black" panose="020F0A02020204030203" pitchFamily="34" charset="0"/>
              </a:rPr>
              <a:t>Camtilshop</a:t>
            </a:r>
            <a:endParaRPr lang="en-GB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25718E-02B8-4538-A3C0-5FB637EB7195}"/>
              </a:ext>
            </a:extLst>
          </p:cNvPr>
          <p:cNvSpPr txBox="1">
            <a:spLocks/>
          </p:cNvSpPr>
          <p:nvPr/>
        </p:nvSpPr>
        <p:spPr>
          <a:xfrm>
            <a:off x="495300" y="5359400"/>
            <a:ext cx="61468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 err="1">
                <a:solidFill>
                  <a:schemeClr val="bg1"/>
                </a:solidFill>
                <a:latin typeface="Lato" panose="020F0502020204030203" pitchFamily="34" charset="0"/>
              </a:rPr>
              <a:t>Relatório</a:t>
            </a:r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</a:rPr>
              <a:t> e </a:t>
            </a:r>
            <a:r>
              <a:rPr lang="en-GB" sz="4800" dirty="0" err="1">
                <a:solidFill>
                  <a:schemeClr val="bg1"/>
                </a:solidFill>
                <a:latin typeface="Lato" panose="020F0502020204030203" pitchFamily="34" charset="0"/>
              </a:rPr>
              <a:t>Contas</a:t>
            </a:r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338423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Receitas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resumo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11A8378F-5524-4E71-A7B9-65916E619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15900"/>
              </p:ext>
            </p:extLst>
          </p:nvPr>
        </p:nvGraphicFramePr>
        <p:xfrm>
          <a:off x="2783839" y="2593714"/>
          <a:ext cx="662432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107">
                  <a:extLst>
                    <a:ext uri="{9D8B030D-6E8A-4147-A177-3AD203B41FA5}">
                      <a16:colId xmlns:a16="http://schemas.microsoft.com/office/drawing/2014/main" val="1171032388"/>
                    </a:ext>
                  </a:extLst>
                </a:gridCol>
                <a:gridCol w="2208107">
                  <a:extLst>
                    <a:ext uri="{9D8B030D-6E8A-4147-A177-3AD203B41FA5}">
                      <a16:colId xmlns:a16="http://schemas.microsoft.com/office/drawing/2014/main" val="1143648458"/>
                    </a:ext>
                  </a:extLst>
                </a:gridCol>
                <a:gridCol w="2208107">
                  <a:extLst>
                    <a:ext uri="{9D8B030D-6E8A-4147-A177-3AD203B41FA5}">
                      <a16:colId xmlns:a16="http://schemas.microsoft.com/office/drawing/2014/main" val="994387738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Lato" panose="020F0502020204030203" pitchFamily="34" charset="0"/>
                        </a:rPr>
                        <a:t>Valor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Orçamentado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em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2020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Lato" panose="020F0502020204030203" pitchFamily="34" charset="0"/>
                        </a:rPr>
                        <a:t>Valor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real (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recebido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>
                          <a:latin typeface="Lato" panose="020F0502020204030203" pitchFamily="34" charset="0"/>
                        </a:rPr>
                        <a:t>Diferença</a:t>
                      </a:r>
                      <a:endParaRPr lang="en-GB" sz="2400" dirty="0">
                        <a:latin typeface="Lato" panose="020F0502020204030203" pitchFamily="34" charset="0"/>
                      </a:endParaRPr>
                    </a:p>
                    <a:p>
                      <a:pPr algn="ctr"/>
                      <a:endParaRPr lang="en-GB" sz="24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5700 €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3810 €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-1889 €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</a:tbl>
          </a:graphicData>
        </a:graphic>
      </p:graphicFrame>
      <p:sp>
        <p:nvSpPr>
          <p:cNvPr id="2" name="object 2">
            <a:extLst>
              <a:ext uri="{FF2B5EF4-FFF2-40B4-BE49-F238E27FC236}">
                <a16:creationId xmlns:a16="http://schemas.microsoft.com/office/drawing/2014/main" id="{512AAA60-9F61-439D-8E25-DB98092D8E28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71398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Receitas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03A4F9A8-2289-4E2A-8695-817BA4587B11}"/>
              </a:ext>
            </a:extLst>
          </p:cNvPr>
          <p:cNvSpPr txBox="1"/>
          <p:nvPr/>
        </p:nvSpPr>
        <p:spPr>
          <a:xfrm>
            <a:off x="3803426" y="2444205"/>
            <a:ext cx="4585147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Receitas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</a:t>
            </a: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em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2022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99005D1A-5B12-4135-A9A9-BDBD7C485384}"/>
              </a:ext>
            </a:extLst>
          </p:cNvPr>
          <p:cNvSpPr txBox="1"/>
          <p:nvPr/>
        </p:nvSpPr>
        <p:spPr>
          <a:xfrm>
            <a:off x="3952240" y="3863765"/>
            <a:ext cx="4236719" cy="937436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6000" spc="-95" dirty="0">
                <a:latin typeface="Lato" panose="020F0502020204030203" pitchFamily="34" charset="0"/>
                <a:cs typeface="Verdana"/>
              </a:rPr>
              <a:t>3810 €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48C5F85-E0EC-4581-BDBB-ED1599FA51F5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38962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DB31D6-9E25-4DE2-B231-728EE09C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23922"/>
              </p:ext>
            </p:extLst>
          </p:nvPr>
        </p:nvGraphicFramePr>
        <p:xfrm>
          <a:off x="1168400" y="2946400"/>
          <a:ext cx="9177867" cy="2197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289">
                  <a:extLst>
                    <a:ext uri="{9D8B030D-6E8A-4147-A177-3AD203B41FA5}">
                      <a16:colId xmlns:a16="http://schemas.microsoft.com/office/drawing/2014/main" val="975996688"/>
                    </a:ext>
                  </a:extLst>
                </a:gridCol>
                <a:gridCol w="3059289">
                  <a:extLst>
                    <a:ext uri="{9D8B030D-6E8A-4147-A177-3AD203B41FA5}">
                      <a16:colId xmlns:a16="http://schemas.microsoft.com/office/drawing/2014/main" val="727093138"/>
                    </a:ext>
                  </a:extLst>
                </a:gridCol>
                <a:gridCol w="3059289">
                  <a:extLst>
                    <a:ext uri="{9D8B030D-6E8A-4147-A177-3AD203B41FA5}">
                      <a16:colId xmlns:a16="http://schemas.microsoft.com/office/drawing/2014/main" val="1988416329"/>
                    </a:ext>
                  </a:extLst>
                </a:gridCol>
              </a:tblGrid>
              <a:tr h="725927">
                <a:tc>
                  <a:txBody>
                    <a:bodyPr/>
                    <a:lstStyle/>
                    <a:p>
                      <a:pPr algn="ctr"/>
                      <a:endParaRPr lang="en-GB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Saldo</a:t>
                      </a:r>
                      <a:r>
                        <a:rPr lang="en-GB" sz="1800" spc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 Real </a:t>
                      </a: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em</a:t>
                      </a:r>
                      <a:r>
                        <a:rPr lang="en-GB" sz="1800" spc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 2022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Verdana"/>
                        </a:rPr>
                        <a:t>Balanço</a:t>
                      </a:r>
                      <a:endParaRPr lang="en-GB" sz="1800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52613"/>
                  </a:ext>
                </a:extLst>
              </a:tr>
              <a:tr h="736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/>
                        </a:rPr>
                        <a:t>Despesas</a:t>
                      </a:r>
                      <a:endParaRPr lang="en-GB" sz="1800" b="1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cs typeface="Verdana"/>
                        </a:rPr>
                        <a:t>6388 €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8A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-2578 €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94322"/>
                  </a:ext>
                </a:extLst>
              </a:tr>
              <a:tr h="736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pc="0" dirty="0" err="1">
                          <a:solidFill>
                            <a:schemeClr val="bg1"/>
                          </a:solidFill>
                          <a:latin typeface="Lato" panose="020F0502020204030203" pitchFamily="34" charset="0"/>
                          <a:cs typeface="Arial"/>
                        </a:rPr>
                        <a:t>Receitas</a:t>
                      </a:r>
                      <a:endParaRPr lang="en-GB" sz="1800" b="1" spc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cs typeface="Verdan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pc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cs typeface="Verdana"/>
                        </a:rPr>
                        <a:t>3810 €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4C8A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23059"/>
                  </a:ext>
                </a:extLst>
              </a:tr>
            </a:tbl>
          </a:graphicData>
        </a:graphic>
      </p:graphicFrame>
      <p:sp>
        <p:nvSpPr>
          <p:cNvPr id="17" name="object 4">
            <a:extLst>
              <a:ext uri="{FF2B5EF4-FFF2-40B4-BE49-F238E27FC236}">
                <a16:creationId xmlns:a16="http://schemas.microsoft.com/office/drawing/2014/main" id="{5E4DCD0C-9ADD-46C2-A314-AEED68ACA3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Balanço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totais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finais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exercício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9B3CECB0-A380-47A1-A068-E0C05870B415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95714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EF3A664B-66FA-4E50-8DF8-D8CF9FD58E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Saldo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(€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na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conta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da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276E828-EC03-4479-BEC7-DDD77E7D9AB8}"/>
              </a:ext>
            </a:extLst>
          </p:cNvPr>
          <p:cNvSpPr txBox="1"/>
          <p:nvPr/>
        </p:nvSpPr>
        <p:spPr>
          <a:xfrm>
            <a:off x="4338321" y="173016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2022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9F1F16B-4C8E-453D-A622-24D24D24FC85}"/>
              </a:ext>
            </a:extLst>
          </p:cNvPr>
          <p:cNvSpPr txBox="1"/>
          <p:nvPr/>
        </p:nvSpPr>
        <p:spPr>
          <a:xfrm>
            <a:off x="8188961" y="173016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2023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2E46D027-7D3C-4803-AC18-88EE42531E03}"/>
              </a:ext>
            </a:extLst>
          </p:cNvPr>
          <p:cNvSpPr txBox="1"/>
          <p:nvPr/>
        </p:nvSpPr>
        <p:spPr>
          <a:xfrm>
            <a:off x="579120" y="3477685"/>
            <a:ext cx="2712719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 err="1">
                <a:solidFill>
                  <a:srgbClr val="58916A"/>
                </a:solidFill>
                <a:latin typeface="Lato" panose="020F0502020204030203" pitchFamily="34" charset="0"/>
                <a:cs typeface="Verdana"/>
              </a:rPr>
              <a:t>Camtilshop</a:t>
            </a:r>
            <a:endParaRPr lang="en-GB" sz="4400" spc="-95" dirty="0">
              <a:solidFill>
                <a:srgbClr val="58916A"/>
              </a:solidFill>
              <a:latin typeface="Lato" panose="020F0502020204030203" pitchFamily="34" charset="0"/>
              <a:cs typeface="Verdana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8A7F9E95-5DC5-402B-B07C-EEE3BEEAFADD}"/>
              </a:ext>
            </a:extLst>
          </p:cNvPr>
          <p:cNvSpPr txBox="1"/>
          <p:nvPr/>
        </p:nvSpPr>
        <p:spPr>
          <a:xfrm>
            <a:off x="4307841" y="346752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latin typeface="Lato Black" panose="020F0A02020204030203" pitchFamily="34" charset="0"/>
                <a:cs typeface="Verdana"/>
              </a:rPr>
              <a:t>4670 €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28E21B80-B32B-405D-B678-B25C321C8300}"/>
              </a:ext>
            </a:extLst>
          </p:cNvPr>
          <p:cNvSpPr txBox="1"/>
          <p:nvPr/>
        </p:nvSpPr>
        <p:spPr>
          <a:xfrm>
            <a:off x="8188961" y="3477685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endParaRPr lang="en-GB" sz="4400" spc="-95" dirty="0">
              <a:latin typeface="Lato Black" panose="020F0A02020204030203" pitchFamily="34" charset="0"/>
              <a:cs typeface="Verdana"/>
            </a:endParaRPr>
          </a:p>
        </p:txBody>
      </p:sp>
      <p:cxnSp>
        <p:nvCxnSpPr>
          <p:cNvPr id="15" name="Conexão Reta 4">
            <a:extLst>
              <a:ext uri="{FF2B5EF4-FFF2-40B4-BE49-F238E27FC236}">
                <a16:creationId xmlns:a16="http://schemas.microsoft.com/office/drawing/2014/main" id="{42DC3FA8-4838-438C-8455-5648F7690A95}"/>
              </a:ext>
            </a:extLst>
          </p:cNvPr>
          <p:cNvCxnSpPr>
            <a:cxnSpLocks/>
          </p:cNvCxnSpPr>
          <p:nvPr/>
        </p:nvCxnSpPr>
        <p:spPr>
          <a:xfrm>
            <a:off x="3352800" y="2565607"/>
            <a:ext cx="88392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>
            <a:extLst>
              <a:ext uri="{FF2B5EF4-FFF2-40B4-BE49-F238E27FC236}">
                <a16:creationId xmlns:a16="http://schemas.microsoft.com/office/drawing/2014/main" id="{9B3EC311-6909-4AB0-B857-A807EE6908C1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176783DA-7D5C-4DD7-8293-A9614127E89D}"/>
              </a:ext>
            </a:extLst>
          </p:cNvPr>
          <p:cNvSpPr txBox="1"/>
          <p:nvPr/>
        </p:nvSpPr>
        <p:spPr>
          <a:xfrm>
            <a:off x="8199121" y="3459480"/>
            <a:ext cx="2164080" cy="691215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400" spc="-95" dirty="0">
                <a:latin typeface="Lato Black" panose="020F0A02020204030203" pitchFamily="34" charset="0"/>
                <a:cs typeface="Verdana"/>
              </a:rPr>
              <a:t>2092 €</a:t>
            </a:r>
          </a:p>
        </p:txBody>
      </p:sp>
    </p:spTree>
    <p:extLst>
      <p:ext uri="{BB962C8B-B14F-4D97-AF65-F5344CB8AC3E}">
        <p14:creationId xmlns:p14="http://schemas.microsoft.com/office/powerpoint/2010/main" val="2676226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FE51752A-47D8-449A-B07F-89346AFAE8D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0"/>
                </a:moveTo>
                <a:lnTo>
                  <a:pt x="20104099" y="0"/>
                </a:lnTo>
                <a:lnTo>
                  <a:pt x="20104099" y="11308556"/>
                </a:lnTo>
                <a:lnTo>
                  <a:pt x="0" y="11308556"/>
                </a:lnTo>
                <a:lnTo>
                  <a:pt x="0" y="0"/>
                </a:lnTo>
                <a:close/>
              </a:path>
            </a:pathLst>
          </a:custGeom>
          <a:solidFill>
            <a:srgbClr val="3E8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B74BAFA-FB07-4F1E-9E85-4AC3C0E13D9D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58916A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25718E-02B8-4538-A3C0-5FB637EB7195}"/>
              </a:ext>
            </a:extLst>
          </p:cNvPr>
          <p:cNvSpPr txBox="1">
            <a:spLocks/>
          </p:cNvSpPr>
          <p:nvPr/>
        </p:nvSpPr>
        <p:spPr>
          <a:xfrm>
            <a:off x="3022600" y="6396038"/>
            <a:ext cx="6146800" cy="4619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chemeClr val="bg1"/>
                </a:solidFill>
                <a:latin typeface="Lato" panose="020F0502020204030203" pitchFamily="34" charset="0"/>
              </a:rPr>
              <a:t>Relatório</a:t>
            </a:r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</a:rPr>
              <a:t> &amp; </a:t>
            </a:r>
            <a:r>
              <a:rPr lang="en-GB" sz="2400" dirty="0" err="1">
                <a:solidFill>
                  <a:schemeClr val="bg1"/>
                </a:solidFill>
                <a:latin typeface="Lato" panose="020F0502020204030203" pitchFamily="34" charset="0"/>
              </a:rPr>
              <a:t>Contas</a:t>
            </a:r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</a:rPr>
              <a:t> 2022 – 26 de </a:t>
            </a:r>
            <a:r>
              <a:rPr lang="en-GB" sz="2400" dirty="0" err="1">
                <a:solidFill>
                  <a:schemeClr val="bg1"/>
                </a:solidFill>
                <a:latin typeface="Lato" panose="020F0502020204030203" pitchFamily="34" charset="0"/>
              </a:rPr>
              <a:t>novembro</a:t>
            </a:r>
            <a:r>
              <a:rPr lang="en-GB" sz="2400" dirty="0">
                <a:solidFill>
                  <a:schemeClr val="bg1"/>
                </a:solidFill>
                <a:latin typeface="Lato" panose="020F0502020204030203" pitchFamily="34" charset="0"/>
              </a:rPr>
              <a:t> de 2023</a:t>
            </a:r>
          </a:p>
        </p:txBody>
      </p:sp>
    </p:spTree>
    <p:extLst>
      <p:ext uri="{BB962C8B-B14F-4D97-AF65-F5344CB8AC3E}">
        <p14:creationId xmlns:p14="http://schemas.microsoft.com/office/powerpoint/2010/main" val="343456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9355B0D9-8073-48A5-8B13-323E14CC3C7A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1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A4C8AF"/>
                </a:solidFill>
                <a:latin typeface="Arial"/>
                <a:cs typeface="Arial"/>
              </a:rPr>
              <a:t>Receitas</a:t>
            </a:r>
            <a:endParaRPr sz="6350" dirty="0">
              <a:solidFill>
                <a:srgbClr val="A4C8AF"/>
              </a:solidFill>
              <a:latin typeface="Verdana"/>
              <a:cs typeface="Verdana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09ABC966-DC20-4DC0-A3FC-790BA4BF4B9E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907461F8-832F-41EF-A4A9-655DC140A5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12" name="object 2">
            <a:extLst>
              <a:ext uri="{FF2B5EF4-FFF2-40B4-BE49-F238E27FC236}">
                <a16:creationId xmlns:a16="http://schemas.microsoft.com/office/drawing/2014/main" id="{8CEC1C15-7900-4110-AE26-9C9ECA936374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347052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Despesas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0AD4FD2-A303-484A-9D3E-9E6FEC799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8254"/>
              </p:ext>
            </p:extLst>
          </p:nvPr>
        </p:nvGraphicFramePr>
        <p:xfrm>
          <a:off x="2048932" y="2044700"/>
          <a:ext cx="8094135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827">
                  <a:extLst>
                    <a:ext uri="{9D8B030D-6E8A-4147-A177-3AD203B41FA5}">
                      <a16:colId xmlns:a16="http://schemas.microsoft.com/office/drawing/2014/main" val="551061738"/>
                    </a:ext>
                  </a:extLst>
                </a:gridCol>
                <a:gridCol w="1618827">
                  <a:extLst>
                    <a:ext uri="{9D8B030D-6E8A-4147-A177-3AD203B41FA5}">
                      <a16:colId xmlns:a16="http://schemas.microsoft.com/office/drawing/2014/main" val="1171032388"/>
                    </a:ext>
                  </a:extLst>
                </a:gridCol>
                <a:gridCol w="1618827">
                  <a:extLst>
                    <a:ext uri="{9D8B030D-6E8A-4147-A177-3AD203B41FA5}">
                      <a16:colId xmlns:a16="http://schemas.microsoft.com/office/drawing/2014/main" val="1143648458"/>
                    </a:ext>
                  </a:extLst>
                </a:gridCol>
                <a:gridCol w="1618827">
                  <a:extLst>
                    <a:ext uri="{9D8B030D-6E8A-4147-A177-3AD203B41FA5}">
                      <a16:colId xmlns:a16="http://schemas.microsoft.com/office/drawing/2014/main" val="2937010913"/>
                    </a:ext>
                  </a:extLst>
                </a:gridCol>
                <a:gridCol w="1618827">
                  <a:extLst>
                    <a:ext uri="{9D8B030D-6E8A-4147-A177-3AD203B41FA5}">
                      <a16:colId xmlns:a16="http://schemas.microsoft.com/office/drawing/2014/main" val="2450754624"/>
                    </a:ext>
                  </a:extLst>
                </a:gridCol>
              </a:tblGrid>
              <a:tr h="100838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>
                          <a:latin typeface="Lato" panose="020F0502020204030203" pitchFamily="34" charset="0"/>
                        </a:rPr>
                        <a:t>Encomendas</a:t>
                      </a:r>
                      <a:endParaRPr lang="en-GB" sz="18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ato" panose="020F0502020204030203" pitchFamily="34" charset="0"/>
                        </a:rPr>
                        <a:t>CD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</a:rPr>
                        <a:t>Outros </a:t>
                      </a:r>
                      <a:r>
                        <a:rPr lang="en-GB" sz="1800" dirty="0" err="1">
                          <a:latin typeface="Lato" panose="020F0502020204030203" pitchFamily="34" charset="0"/>
                        </a:rPr>
                        <a:t>Gastos</a:t>
                      </a:r>
                      <a:endParaRPr lang="en-GB" sz="18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ato" panose="020F0502020204030203" pitchFamily="34" charset="0"/>
                        </a:rPr>
                        <a:t>Total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ato"/>
                        </a:rPr>
                        <a:t>Valor </a:t>
                      </a:r>
                      <a:r>
                        <a:rPr lang="en-GB" sz="1800" dirty="0" err="1">
                          <a:latin typeface="Lato"/>
                        </a:rPr>
                        <a:t>Orçamentado</a:t>
                      </a:r>
                      <a:r>
                        <a:rPr lang="en-GB" sz="1800" dirty="0">
                          <a:latin typeface="Lato"/>
                        </a:rPr>
                        <a:t> </a:t>
                      </a:r>
                      <a:r>
                        <a:rPr lang="en-GB" sz="1800" dirty="0" err="1">
                          <a:latin typeface="Lato"/>
                        </a:rPr>
                        <a:t>em</a:t>
                      </a:r>
                      <a:r>
                        <a:rPr lang="en-GB" sz="1800" dirty="0">
                          <a:latin typeface="Lato"/>
                        </a:rPr>
                        <a:t> 2022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/>
                        </a:rPr>
                        <a:t>3000€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1000€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290€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4290€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ato"/>
                        </a:rPr>
                        <a:t>Valor real (</a:t>
                      </a:r>
                      <a:r>
                        <a:rPr lang="en-GB" sz="1800" dirty="0" err="1">
                          <a:latin typeface="Lato"/>
                        </a:rPr>
                        <a:t>gasto</a:t>
                      </a:r>
                      <a:r>
                        <a:rPr lang="en-GB" sz="1800" dirty="0">
                          <a:latin typeface="Lato"/>
                        </a:rPr>
                        <a:t>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5395€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836€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157€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6388€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05557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latin typeface="Lato Black" panose="020F0A02020204030203" pitchFamily="34" charset="0"/>
                        </a:rPr>
                        <a:t>Diferença</a:t>
                      </a:r>
                      <a:endParaRPr lang="en-GB" sz="1800" b="0" dirty="0"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-2395 €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164 €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180 €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-176€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83909"/>
                  </a:ext>
                </a:extLst>
              </a:tr>
            </a:tbl>
          </a:graphicData>
        </a:graphic>
      </p:graphicFrame>
      <p:sp>
        <p:nvSpPr>
          <p:cNvPr id="2" name="object 2">
            <a:extLst>
              <a:ext uri="{FF2B5EF4-FFF2-40B4-BE49-F238E27FC236}">
                <a16:creationId xmlns:a16="http://schemas.microsoft.com/office/drawing/2014/main" id="{9AE1DE3A-A6ED-4B1B-86B2-27FCCC008824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00885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Despesas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(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resumo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)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11A8378F-5524-4E71-A7B9-65916E619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86132"/>
              </p:ext>
            </p:extLst>
          </p:nvPr>
        </p:nvGraphicFramePr>
        <p:xfrm>
          <a:off x="2783839" y="2042160"/>
          <a:ext cx="662432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107">
                  <a:extLst>
                    <a:ext uri="{9D8B030D-6E8A-4147-A177-3AD203B41FA5}">
                      <a16:colId xmlns:a16="http://schemas.microsoft.com/office/drawing/2014/main" val="1171032388"/>
                    </a:ext>
                  </a:extLst>
                </a:gridCol>
                <a:gridCol w="2208107">
                  <a:extLst>
                    <a:ext uri="{9D8B030D-6E8A-4147-A177-3AD203B41FA5}">
                      <a16:colId xmlns:a16="http://schemas.microsoft.com/office/drawing/2014/main" val="1143648458"/>
                    </a:ext>
                  </a:extLst>
                </a:gridCol>
                <a:gridCol w="2208107">
                  <a:extLst>
                    <a:ext uri="{9D8B030D-6E8A-4147-A177-3AD203B41FA5}">
                      <a16:colId xmlns:a16="http://schemas.microsoft.com/office/drawing/2014/main" val="994387738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Lato" panose="020F0502020204030203" pitchFamily="34" charset="0"/>
                        </a:rPr>
                        <a:t>Valor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Orçamentado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em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2020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Lato" panose="020F0502020204030203" pitchFamily="34" charset="0"/>
                        </a:rPr>
                        <a:t>Valor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 real (</a:t>
                      </a:r>
                      <a:r>
                        <a:rPr lang="en-GB" sz="2400" dirty="0" err="1">
                          <a:latin typeface="Lato" panose="020F0502020204030203" pitchFamily="34" charset="0"/>
                        </a:rPr>
                        <a:t>gasto</a:t>
                      </a:r>
                      <a:r>
                        <a:rPr lang="en-GB" sz="2400" dirty="0">
                          <a:latin typeface="Lato" panose="020F0502020204030203" pitchFamily="34" charset="0"/>
                        </a:rPr>
                        <a:t>)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>
                          <a:latin typeface="Lato" panose="020F0502020204030203" pitchFamily="34" charset="0"/>
                        </a:rPr>
                        <a:t>Diferença</a:t>
                      </a:r>
                      <a:endParaRPr lang="en-GB" sz="2400" dirty="0">
                        <a:latin typeface="Lato" panose="020F0502020204030203" pitchFamily="34" charset="0"/>
                      </a:endParaRPr>
                    </a:p>
                    <a:p>
                      <a:pPr algn="ctr"/>
                      <a:endParaRPr lang="en-GB" sz="24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4290 €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6388 €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Lato" panose="020F0502020204030203" pitchFamily="34" charset="0"/>
                        </a:rPr>
                        <a:t>-2098 €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</a:tbl>
          </a:graphicData>
        </a:graphic>
      </p:graphicFrame>
      <p:sp>
        <p:nvSpPr>
          <p:cNvPr id="2" name="object 2">
            <a:extLst>
              <a:ext uri="{FF2B5EF4-FFF2-40B4-BE49-F238E27FC236}">
                <a16:creationId xmlns:a16="http://schemas.microsoft.com/office/drawing/2014/main" id="{6A486DEA-521B-4BFA-AE89-EDF9E57F046E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11238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Despesas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03A4F9A8-2289-4E2A-8695-817BA4587B11}"/>
              </a:ext>
            </a:extLst>
          </p:cNvPr>
          <p:cNvSpPr txBox="1"/>
          <p:nvPr/>
        </p:nvSpPr>
        <p:spPr>
          <a:xfrm>
            <a:off x="3803426" y="2444205"/>
            <a:ext cx="4585147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Despesas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</a:t>
            </a:r>
            <a:r>
              <a:rPr lang="en-GB" sz="40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em</a:t>
            </a:r>
            <a:r>
              <a:rPr lang="en-GB" sz="40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99005D1A-5B12-4135-A9A9-BDBD7C485384}"/>
              </a:ext>
            </a:extLst>
          </p:cNvPr>
          <p:cNvSpPr txBox="1"/>
          <p:nvPr/>
        </p:nvSpPr>
        <p:spPr>
          <a:xfrm>
            <a:off x="3952240" y="3863765"/>
            <a:ext cx="4236719" cy="937436"/>
          </a:xfrm>
          <a:prstGeom prst="rect">
            <a:avLst/>
          </a:prstGeom>
          <a:ln>
            <a:solidFill>
              <a:srgbClr val="D8D7D7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GB" sz="6000" spc="-95" dirty="0">
                <a:latin typeface="Lato" panose="020F0502020204030203" pitchFamily="34" charset="0"/>
                <a:cs typeface="Verdana"/>
              </a:rPr>
              <a:t>6388 €</a:t>
            </a: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692A53C3-5D74-4574-AA6C-DC3282246659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71546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Despesas</a:t>
            </a:r>
            <a:endParaRPr sz="6350" dirty="0"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B80AF703-2D20-4AE7-BB0E-37E7E1672293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92769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D3876CD-5334-411E-9126-9E299B1C0E86}"/>
              </a:ext>
            </a:extLst>
          </p:cNvPr>
          <p:cNvSpPr txBox="1"/>
          <p:nvPr/>
        </p:nvSpPr>
        <p:spPr>
          <a:xfrm>
            <a:off x="1368167" y="2935595"/>
            <a:ext cx="3724533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A4C8AF"/>
                </a:solidFill>
                <a:latin typeface="Arial"/>
                <a:cs typeface="Arial"/>
              </a:rPr>
              <a:t>Despesas</a:t>
            </a:r>
            <a:endParaRPr sz="6350" dirty="0">
              <a:solidFill>
                <a:srgbClr val="A4C8AF"/>
              </a:solidFill>
              <a:latin typeface="Verdana"/>
              <a:cs typeface="Verdana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0A2FB4D-A35B-4364-B7D5-12F001D78EC9}"/>
              </a:ext>
            </a:extLst>
          </p:cNvPr>
          <p:cNvSpPr txBox="1"/>
          <p:nvPr/>
        </p:nvSpPr>
        <p:spPr>
          <a:xfrm>
            <a:off x="7437755" y="2935595"/>
            <a:ext cx="3230245" cy="986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605"/>
              </a:lnSpc>
              <a:spcBef>
                <a:spcPts val="95"/>
              </a:spcBef>
            </a:pPr>
            <a:r>
              <a:rPr lang="en-GB" sz="6350" b="1" spc="-254" dirty="0" err="1">
                <a:solidFill>
                  <a:srgbClr val="3E8053"/>
                </a:solidFill>
                <a:latin typeface="Arial"/>
                <a:cs typeface="Arial"/>
              </a:rPr>
              <a:t>Receitas</a:t>
            </a:r>
            <a:endParaRPr sz="6350" dirty="0">
              <a:latin typeface="Verdana"/>
              <a:cs typeface="Verdana"/>
            </a:endParaRPr>
          </a:p>
        </p:txBody>
      </p:sp>
      <p:cxnSp>
        <p:nvCxnSpPr>
          <p:cNvPr id="17" name="Conexão Reta 4">
            <a:extLst>
              <a:ext uri="{FF2B5EF4-FFF2-40B4-BE49-F238E27FC236}">
                <a16:creationId xmlns:a16="http://schemas.microsoft.com/office/drawing/2014/main" id="{BB9BDBFA-E9C4-4240-8CC6-2D4765C7E1A1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5">
            <a:extLst>
              <a:ext uri="{FF2B5EF4-FFF2-40B4-BE49-F238E27FC236}">
                <a16:creationId xmlns:a16="http://schemas.microsoft.com/office/drawing/2014/main" id="{060103FA-1C41-4C6F-8C68-BBEE1975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CCEAF136-ECCF-41AE-86E2-EF5723D25175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47851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>
            <a:extLst>
              <a:ext uri="{FF2B5EF4-FFF2-40B4-BE49-F238E27FC236}">
                <a16:creationId xmlns:a16="http://schemas.microsoft.com/office/drawing/2014/main" id="{8999AE2C-6D0E-4077-9771-2D56297FB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6326" y="1246766"/>
            <a:ext cx="7915534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Receitas</a:t>
            </a:r>
            <a:r>
              <a:rPr lang="en-GB" sz="2800" spc="-50" dirty="0">
                <a:solidFill>
                  <a:srgbClr val="3E8053"/>
                </a:solidFill>
                <a:latin typeface="Lato Light" panose="020F0302020204030203" pitchFamily="34" charset="0"/>
              </a:rPr>
              <a:t> do </a:t>
            </a:r>
            <a:r>
              <a:rPr lang="en-GB" sz="2800" spc="-50" dirty="0" err="1">
                <a:solidFill>
                  <a:srgbClr val="3E8053"/>
                </a:solidFill>
                <a:latin typeface="Lato Light" panose="020F0302020204030203" pitchFamily="34" charset="0"/>
              </a:rPr>
              <a:t>Camtilshop</a:t>
            </a:r>
            <a:endParaRPr sz="2800" spc="-55" dirty="0">
              <a:solidFill>
                <a:srgbClr val="3E8053"/>
              </a:solidFill>
              <a:latin typeface="Lato Light" panose="020F0302020204030203" pitchFamily="34" charset="0"/>
            </a:endParaRPr>
          </a:p>
        </p:txBody>
      </p:sp>
      <p:cxnSp>
        <p:nvCxnSpPr>
          <p:cNvPr id="10" name="Conexão Reta 4">
            <a:extLst>
              <a:ext uri="{FF2B5EF4-FFF2-40B4-BE49-F238E27FC236}">
                <a16:creationId xmlns:a16="http://schemas.microsoft.com/office/drawing/2014/main" id="{FA49C296-B1B3-45CB-A098-53A9D7DFE567}"/>
              </a:ext>
            </a:extLst>
          </p:cNvPr>
          <p:cNvCxnSpPr>
            <a:cxnSpLocks/>
          </p:cNvCxnSpPr>
          <p:nvPr/>
        </p:nvCxnSpPr>
        <p:spPr>
          <a:xfrm flipV="1">
            <a:off x="0" y="950167"/>
            <a:ext cx="12192000" cy="2493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5">
            <a:extLst>
              <a:ext uri="{FF2B5EF4-FFF2-40B4-BE49-F238E27FC236}">
                <a16:creationId xmlns:a16="http://schemas.microsoft.com/office/drawing/2014/main" id="{FD9A1171-F175-4FB3-95EA-6181ABF721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61116" r="10657" b="4087"/>
          <a:stretch/>
        </p:blipFill>
        <p:spPr>
          <a:xfrm>
            <a:off x="10335986" y="389479"/>
            <a:ext cx="1856014" cy="468670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3C1BEA7-182A-4B08-8965-CC5DC6980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14395"/>
              </p:ext>
            </p:extLst>
          </p:nvPr>
        </p:nvGraphicFramePr>
        <p:xfrm>
          <a:off x="2032000" y="2044700"/>
          <a:ext cx="81280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5011150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436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438773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0818372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50754624"/>
                    </a:ext>
                  </a:extLst>
                </a:gridCol>
              </a:tblGrid>
              <a:tr h="100838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Campos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Fora Campos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Outros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Total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80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899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Lato" panose="020F0502020204030203" pitchFamily="34" charset="0"/>
                        </a:rPr>
                        <a:t>Valor </a:t>
                      </a:r>
                      <a:r>
                        <a:rPr lang="en-GB" sz="1800" dirty="0" err="1">
                          <a:latin typeface="Lato" panose="020F0502020204030203" pitchFamily="34" charset="0"/>
                        </a:rPr>
                        <a:t>Orçamentado</a:t>
                      </a:r>
                      <a:r>
                        <a:rPr lang="en-GB" sz="1800" dirty="0"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GB" sz="1800" dirty="0" err="1">
                          <a:latin typeface="Lato" panose="020F0502020204030203" pitchFamily="34" charset="0"/>
                        </a:rPr>
                        <a:t>em</a:t>
                      </a:r>
                      <a:r>
                        <a:rPr lang="en-GB" sz="1800" dirty="0">
                          <a:latin typeface="Lato" panose="020F0502020204030203" pitchFamily="34" charset="0"/>
                        </a:rPr>
                        <a:t> 2022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5200 €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500 €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5700 €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7261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>
                          <a:latin typeface="Lato" panose="020F0502020204030203" pitchFamily="34" charset="0"/>
                        </a:rPr>
                        <a:t>Valor</a:t>
                      </a:r>
                      <a:r>
                        <a:rPr lang="en-GB" sz="1800" dirty="0">
                          <a:latin typeface="Lato" panose="020F0502020204030203" pitchFamily="34" charset="0"/>
                        </a:rPr>
                        <a:t> real (</a:t>
                      </a:r>
                      <a:r>
                        <a:rPr lang="en-GB" sz="1800" dirty="0" err="1">
                          <a:latin typeface="Lato" panose="020F0502020204030203" pitchFamily="34" charset="0"/>
                        </a:rPr>
                        <a:t>recebido</a:t>
                      </a:r>
                      <a:r>
                        <a:rPr lang="en-GB" sz="1800" dirty="0">
                          <a:latin typeface="Lato" panose="020F0502020204030203" pitchFamily="34" charset="0"/>
                        </a:rPr>
                        <a:t>)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3721 €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89 €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Lato" panose="020F0502020204030203" pitchFamily="34" charset="0"/>
                        </a:rPr>
                        <a:t>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Lato" panose="020F0502020204030203" pitchFamily="34" charset="0"/>
                        </a:rPr>
                        <a:t>3810 €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702869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latin typeface="Lato Black" panose="020F0A02020204030203" pitchFamily="34" charset="0"/>
                        </a:rPr>
                        <a:t>Diferença</a:t>
                      </a:r>
                      <a:endParaRPr lang="en-GB" sz="1800" b="0" dirty="0"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-1478 €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-411 €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Lato Black" panose="020F0A02020204030203" pitchFamily="34" charset="0"/>
                        </a:rPr>
                        <a:t>-1890 €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34778"/>
                  </a:ext>
                </a:extLst>
              </a:tr>
            </a:tbl>
          </a:graphicData>
        </a:graphic>
      </p:graphicFrame>
      <p:sp>
        <p:nvSpPr>
          <p:cNvPr id="2" name="object 2">
            <a:extLst>
              <a:ext uri="{FF2B5EF4-FFF2-40B4-BE49-F238E27FC236}">
                <a16:creationId xmlns:a16="http://schemas.microsoft.com/office/drawing/2014/main" id="{843135D8-9DB4-4132-A1C3-DAD91FB013BE}"/>
              </a:ext>
            </a:extLst>
          </p:cNvPr>
          <p:cNvSpPr txBox="1"/>
          <p:nvPr/>
        </p:nvSpPr>
        <p:spPr>
          <a:xfrm>
            <a:off x="623947" y="394725"/>
            <a:ext cx="408559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Relatório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e </a:t>
            </a:r>
            <a:r>
              <a:rPr lang="en-GB" sz="3200" spc="-95" dirty="0" err="1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Contas</a:t>
            </a:r>
            <a:r>
              <a:rPr lang="en-GB" sz="3200" spc="-95" dirty="0">
                <a:solidFill>
                  <a:srgbClr val="3E8053"/>
                </a:solidFill>
                <a:latin typeface="Lato" panose="020F0502020204030203" pitchFamily="34" charset="0"/>
                <a:cs typeface="Verdana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44406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2B7896A51AEE4A9E5FB30EE8296085" ma:contentTypeVersion="12" ma:contentTypeDescription="Criar um novo documento." ma:contentTypeScope="" ma:versionID="b0c82f29d11aded4eb89167572834ade">
  <xsd:schema xmlns:xsd="http://www.w3.org/2001/XMLSchema" xmlns:xs="http://www.w3.org/2001/XMLSchema" xmlns:p="http://schemas.microsoft.com/office/2006/metadata/properties" xmlns:ns2="88ab3a03-9c8d-46f1-81c7-0d64ddf2d7c2" xmlns:ns3="45ca3f2f-cc4c-4b33-87fe-87c2b3a90e1e" targetNamespace="http://schemas.microsoft.com/office/2006/metadata/properties" ma:root="true" ma:fieldsID="a627f8bf43b024fe635f4dae5abb8fe5" ns2:_="" ns3:_="">
    <xsd:import namespace="88ab3a03-9c8d-46f1-81c7-0d64ddf2d7c2"/>
    <xsd:import namespace="45ca3f2f-cc4c-4b33-87fe-87c2b3a90e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b3a03-9c8d-46f1-81c7-0d64ddf2d7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ca3f2f-cc4c-4b33-87fe-87c2b3a90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A8F362-064F-4978-8B6F-E9C4EB0F94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9BC3B7-DBA5-4B22-93F9-B49C38A91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ab3a03-9c8d-46f1-81c7-0d64ddf2d7c2"/>
    <ds:schemaRef ds:uri="45ca3f2f-cc4c-4b33-87fe-87c2b3a90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6F69F0-97D4-473C-8C2D-CA540C0DC48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45ca3f2f-cc4c-4b33-87fe-87c2b3a90e1e"/>
    <ds:schemaRef ds:uri="88ab3a03-9c8d-46f1-81c7-0d64ddf2d7c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260</Words>
  <Application>Microsoft Office PowerPoint</Application>
  <PresentationFormat>Ecrã Panorâmico</PresentationFormat>
  <Paragraphs>99</Paragraphs>
  <Slides>14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Lato Black</vt:lpstr>
      <vt:lpstr>Lato Light</vt:lpstr>
      <vt:lpstr>Verdana</vt:lpstr>
      <vt:lpstr>Office Theme</vt:lpstr>
      <vt:lpstr>Camtilshop</vt:lpstr>
      <vt:lpstr>Apresentação do PowerPoint</vt:lpstr>
      <vt:lpstr>Apresentação do PowerPoint</vt:lpstr>
      <vt:lpstr>Despesas do Camtilshop</vt:lpstr>
      <vt:lpstr>Despesas do Camtilshop (resumo)</vt:lpstr>
      <vt:lpstr>Despesas do Camtilshop</vt:lpstr>
      <vt:lpstr>Apresentação do PowerPoint</vt:lpstr>
      <vt:lpstr>Apresentação do PowerPoint</vt:lpstr>
      <vt:lpstr>Receitas do Camtilshop</vt:lpstr>
      <vt:lpstr>Receitas do Camtilshop (resumo)</vt:lpstr>
      <vt:lpstr>Receitas do Camtilshop</vt:lpstr>
      <vt:lpstr>Balanço (totais finais do exercício )</vt:lpstr>
      <vt:lpstr>Saldo (€ na conta da Camtilshop)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Camtilshop</dc:title>
  <dc:creator>Rita Mira Vaz</dc:creator>
  <cp:lastModifiedBy>Camtil_Imagem</cp:lastModifiedBy>
  <cp:revision>15</cp:revision>
  <dcterms:created xsi:type="dcterms:W3CDTF">2020-10-07T16:03:33Z</dcterms:created>
  <dcterms:modified xsi:type="dcterms:W3CDTF">2023-11-11T19:39:20Z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0x010100832B7896A51AEE4A9E5FB30EE8296085</vt:lpwstr>
  </property>
</Properties>
</file>